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charts/chart6.xml" ContentType="application/vnd.openxmlformats-officedocument.drawingml.chart+xml"/>
  <Default Extension="xlsx" ContentType="application/vnd.openxmlformats-officedocument.spreadsheetml.sheet"/>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93"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83" autoAdjust="0"/>
    <p:restoredTop sz="94624" autoAdjust="0"/>
  </p:normalViewPr>
  <p:slideViewPr>
    <p:cSldViewPr>
      <p:cViewPr varScale="1">
        <p:scale>
          <a:sx n="69" d="100"/>
          <a:sy n="69" d="100"/>
        </p:scale>
        <p:origin x="-1338"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hierno\Documents\311%20Data%20Research\Winter_season_complaints2.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thierno\Desktop\311%20research%20project\Research%20Resul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thierno\Documents\311%20Data%20Research\summer%20season%20complaint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thierno\Documents\311%20Data%20Research\fall_season_complaints.csv.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thierno\Desktop\311%20research%20project\Research%20Result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thierno\Desktop\311%20research%20project\Research%20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3"/>
  <c:chart>
    <c:title>
      <c:tx>
        <c:rich>
          <a:bodyPr/>
          <a:lstStyle/>
          <a:p>
            <a:pPr>
              <a:defRPr/>
            </a:pPr>
            <a:r>
              <a:rPr lang="en-US" dirty="0"/>
              <a:t>Top </a:t>
            </a:r>
            <a:r>
              <a:rPr lang="en-US" dirty="0" smtClean="0"/>
              <a:t>10 Winter </a:t>
            </a:r>
            <a:r>
              <a:rPr lang="en-US" dirty="0"/>
              <a:t>Complaints</a:t>
            </a:r>
          </a:p>
        </c:rich>
      </c:tx>
      <c:layout/>
    </c:title>
    <c:plotArea>
      <c:layout/>
      <c:barChart>
        <c:barDir val="col"/>
        <c:grouping val="clustered"/>
        <c:ser>
          <c:idx val="0"/>
          <c:order val="0"/>
          <c:tx>
            <c:strRef>
              <c:f>'Winter_season_complaints-1.csv'!$B$1</c:f>
              <c:strCache>
                <c:ptCount val="1"/>
                <c:pt idx="0">
                  <c:v>Frequency</c:v>
                </c:pt>
              </c:strCache>
            </c:strRef>
          </c:tx>
          <c:cat>
            <c:strRef>
              <c:f>'Winter_season_complaints-1.csv'!$A$2:$A$98</c:f>
              <c:strCache>
                <c:ptCount val="10"/>
                <c:pt idx="0">
                  <c:v>HEAT/HOT WATER</c:v>
                </c:pt>
                <c:pt idx="1">
                  <c:v>PAINT/PLASTER</c:v>
                </c:pt>
                <c:pt idx="2">
                  <c:v>PLUMBING</c:v>
                </c:pt>
                <c:pt idx="3">
                  <c:v>UNSANITARY CONDITION</c:v>
                </c:pt>
                <c:pt idx="4">
                  <c:v>DOOR/WINDOW</c:v>
                </c:pt>
                <c:pt idx="5">
                  <c:v>WATER LEAK</c:v>
                </c:pt>
                <c:pt idx="6">
                  <c:v>FLOORING/STAIRS</c:v>
                </c:pt>
                <c:pt idx="7">
                  <c:v>GENERAL</c:v>
                </c:pt>
                <c:pt idx="8">
                  <c:v>ELECTRIC</c:v>
                </c:pt>
                <c:pt idx="9">
                  <c:v>Street Condition</c:v>
                </c:pt>
              </c:strCache>
            </c:strRef>
          </c:cat>
          <c:val>
            <c:numRef>
              <c:f>'Winter_season_complaints-1.csv'!$B$2:$B$98</c:f>
              <c:numCache>
                <c:formatCode>General</c:formatCode>
                <c:ptCount val="10"/>
                <c:pt idx="0">
                  <c:v>3149</c:v>
                </c:pt>
                <c:pt idx="1">
                  <c:v>529</c:v>
                </c:pt>
                <c:pt idx="2">
                  <c:v>372</c:v>
                </c:pt>
                <c:pt idx="3">
                  <c:v>369</c:v>
                </c:pt>
                <c:pt idx="4">
                  <c:v>273</c:v>
                </c:pt>
                <c:pt idx="5">
                  <c:v>252</c:v>
                </c:pt>
                <c:pt idx="6">
                  <c:v>231</c:v>
                </c:pt>
                <c:pt idx="7">
                  <c:v>171</c:v>
                </c:pt>
                <c:pt idx="8">
                  <c:v>164</c:v>
                </c:pt>
                <c:pt idx="9">
                  <c:v>138</c:v>
                </c:pt>
              </c:numCache>
            </c:numRef>
          </c:val>
        </c:ser>
        <c:axId val="77551104"/>
        <c:axId val="77553024"/>
      </c:barChart>
      <c:catAx>
        <c:axId val="77551104"/>
        <c:scaling>
          <c:orientation val="minMax"/>
        </c:scaling>
        <c:axPos val="b"/>
        <c:title>
          <c:tx>
            <c:rich>
              <a:bodyPr/>
              <a:lstStyle/>
              <a:p>
                <a:pPr>
                  <a:defRPr/>
                </a:pPr>
                <a:r>
                  <a:rPr lang="en-US"/>
                  <a:t>Complaint types</a:t>
                </a:r>
              </a:p>
            </c:rich>
          </c:tx>
          <c:layout/>
        </c:title>
        <c:tickLblPos val="nextTo"/>
        <c:crossAx val="77553024"/>
        <c:crosses val="autoZero"/>
        <c:auto val="1"/>
        <c:lblAlgn val="ctr"/>
        <c:lblOffset val="100"/>
      </c:catAx>
      <c:valAx>
        <c:axId val="77553024"/>
        <c:scaling>
          <c:orientation val="minMax"/>
        </c:scaling>
        <c:axPos val="l"/>
        <c:majorGridlines>
          <c:spPr>
            <a:ln>
              <a:solidFill>
                <a:sysClr val="window" lastClr="FFFFFF"/>
              </a:solidFill>
            </a:ln>
          </c:spPr>
        </c:majorGridlines>
        <c:title>
          <c:tx>
            <c:rich>
              <a:bodyPr rot="-5400000" vert="horz"/>
              <a:lstStyle/>
              <a:p>
                <a:pPr>
                  <a:defRPr/>
                </a:pPr>
                <a:r>
                  <a:rPr lang="en-US"/>
                  <a:t>Number of Complaints</a:t>
                </a:r>
              </a:p>
            </c:rich>
          </c:tx>
          <c:layout/>
        </c:title>
        <c:numFmt formatCode="General" sourceLinked="1"/>
        <c:tickLblPos val="nextTo"/>
        <c:crossAx val="77551104"/>
        <c:crosses val="autoZero"/>
        <c:crossBetween val="between"/>
      </c:valAx>
    </c:plotArea>
    <c:legend>
      <c:legendPos val="r"/>
      <c:layout/>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dirty="0" smtClean="0"/>
              <a:t>Top 10 Spring</a:t>
            </a:r>
            <a:r>
              <a:rPr lang="en-US" baseline="0" dirty="0" smtClean="0"/>
              <a:t> Complaints</a:t>
            </a:r>
            <a:endParaRPr lang="en-US" dirty="0"/>
          </a:p>
        </c:rich>
      </c:tx>
      <c:layout>
        <c:manualLayout>
          <c:xMode val="edge"/>
          <c:yMode val="edge"/>
          <c:x val="0.17647922134733196"/>
          <c:y val="2.7777777777777863E-2"/>
        </c:manualLayout>
      </c:layout>
    </c:title>
    <c:plotArea>
      <c:layout/>
      <c:barChart>
        <c:barDir val="col"/>
        <c:grouping val="clustered"/>
        <c:ser>
          <c:idx val="0"/>
          <c:order val="0"/>
          <c:tx>
            <c:strRef>
              <c:f>'[2]311_Service_Requests_from_2010_'!$B$1</c:f>
              <c:strCache>
                <c:ptCount val="1"/>
                <c:pt idx="0">
                  <c:v>Number of Complaints</c:v>
                </c:pt>
              </c:strCache>
            </c:strRef>
          </c:tx>
          <c:dLbls>
            <c:showVal val="1"/>
          </c:dLbls>
          <c:cat>
            <c:strRef>
              <c:f>'[2]311_Service_Requests_from_2010_'!$A$2:$A$11</c:f>
              <c:strCache>
                <c:ptCount val="10"/>
                <c:pt idx="0">
                  <c:v>HEAT/HOT WATER</c:v>
                </c:pt>
                <c:pt idx="1">
                  <c:v>HEATING</c:v>
                </c:pt>
                <c:pt idx="2">
                  <c:v>PLUMBING</c:v>
                </c:pt>
                <c:pt idx="3">
                  <c:v>GENERAL CONSTRUCTION</c:v>
                </c:pt>
                <c:pt idx="4">
                  <c:v>PAINT/PLASTER</c:v>
                </c:pt>
                <c:pt idx="5">
                  <c:v>PAINT - PLASTER</c:v>
                </c:pt>
                <c:pt idx="6">
                  <c:v>Noise - Street/Sidewalk</c:v>
                </c:pt>
                <c:pt idx="7">
                  <c:v>UNSANITARY CONDITION</c:v>
                </c:pt>
                <c:pt idx="8">
                  <c:v>ELECTRIC</c:v>
                </c:pt>
                <c:pt idx="9">
                  <c:v>Noise - Commercial</c:v>
                </c:pt>
              </c:strCache>
            </c:strRef>
          </c:cat>
          <c:val>
            <c:numRef>
              <c:f>'[2]311_Service_Requests_from_2010_'!$B$2:$B$11</c:f>
              <c:numCache>
                <c:formatCode>General</c:formatCode>
                <c:ptCount val="10"/>
                <c:pt idx="0">
                  <c:v>2339</c:v>
                </c:pt>
                <c:pt idx="1">
                  <c:v>2302</c:v>
                </c:pt>
                <c:pt idx="2">
                  <c:v>1777</c:v>
                </c:pt>
                <c:pt idx="3">
                  <c:v>1618</c:v>
                </c:pt>
                <c:pt idx="4">
                  <c:v>1142</c:v>
                </c:pt>
                <c:pt idx="5">
                  <c:v>1071</c:v>
                </c:pt>
                <c:pt idx="6">
                  <c:v>1000</c:v>
                </c:pt>
                <c:pt idx="7">
                  <c:v>751</c:v>
                </c:pt>
                <c:pt idx="8">
                  <c:v>712</c:v>
                </c:pt>
                <c:pt idx="9">
                  <c:v>656</c:v>
                </c:pt>
              </c:numCache>
            </c:numRef>
          </c:val>
        </c:ser>
        <c:axId val="77578624"/>
        <c:axId val="77580544"/>
      </c:barChart>
      <c:catAx>
        <c:axId val="77578624"/>
        <c:scaling>
          <c:orientation val="minMax"/>
        </c:scaling>
        <c:axPos val="b"/>
        <c:title>
          <c:tx>
            <c:rich>
              <a:bodyPr/>
              <a:lstStyle/>
              <a:p>
                <a:pPr>
                  <a:defRPr/>
                </a:pPr>
                <a:r>
                  <a:rPr lang="en-US"/>
                  <a:t>Complaint Types</a:t>
                </a:r>
              </a:p>
            </c:rich>
          </c:tx>
          <c:layout/>
        </c:title>
        <c:tickLblPos val="nextTo"/>
        <c:crossAx val="77580544"/>
        <c:crosses val="autoZero"/>
        <c:auto val="1"/>
        <c:lblAlgn val="ctr"/>
        <c:lblOffset val="100"/>
      </c:catAx>
      <c:valAx>
        <c:axId val="77580544"/>
        <c:scaling>
          <c:orientation val="minMax"/>
        </c:scaling>
        <c:delete val="1"/>
        <c:axPos val="l"/>
        <c:majorGridlines>
          <c:spPr>
            <a:ln>
              <a:solidFill>
                <a:schemeClr val="bg1"/>
              </a:solidFill>
            </a:ln>
          </c:spPr>
        </c:majorGridlines>
        <c:title>
          <c:tx>
            <c:rich>
              <a:bodyPr rot="-5400000" vert="horz"/>
              <a:lstStyle/>
              <a:p>
                <a:pPr>
                  <a:defRPr/>
                </a:pPr>
                <a:r>
                  <a:rPr lang="en-US"/>
                  <a:t>Number of Complaints</a:t>
                </a:r>
              </a:p>
            </c:rich>
          </c:tx>
          <c:layout/>
        </c:title>
        <c:numFmt formatCode="General" sourceLinked="1"/>
        <c:tickLblPos val="none"/>
        <c:crossAx val="77578624"/>
        <c:crosses val="autoZero"/>
        <c:crossBetween val="between"/>
      </c:valAx>
    </c:plotArea>
    <c:legend>
      <c:legendPos val="r"/>
      <c:layout/>
    </c:legend>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a:t>Top</a:t>
            </a:r>
            <a:r>
              <a:rPr lang="en-US" baseline="0"/>
              <a:t> 10 Summer Complaints</a:t>
            </a:r>
            <a:endParaRPr lang="en-US"/>
          </a:p>
        </c:rich>
      </c:tx>
      <c:layout>
        <c:manualLayout>
          <c:xMode val="edge"/>
          <c:yMode val="edge"/>
          <c:x val="0.14970144356955395"/>
          <c:y val="2.3148148148148147E-2"/>
        </c:manualLayout>
      </c:layout>
    </c:title>
    <c:plotArea>
      <c:layout/>
      <c:barChart>
        <c:barDir val="col"/>
        <c:grouping val="clustered"/>
        <c:ser>
          <c:idx val="0"/>
          <c:order val="0"/>
          <c:tx>
            <c:strRef>
              <c:f>'summer_season_complaints-1'!$B$1</c:f>
              <c:strCache>
                <c:ptCount val="1"/>
                <c:pt idx="0">
                  <c:v>Frequency</c:v>
                </c:pt>
              </c:strCache>
            </c:strRef>
          </c:tx>
          <c:dLbls>
            <c:showVal val="1"/>
          </c:dLbls>
          <c:cat>
            <c:strRef>
              <c:f>'summer_season_complaints-1'!$A$2:$A$137</c:f>
              <c:strCache>
                <c:ptCount val="10"/>
                <c:pt idx="0">
                  <c:v>Noise - Street/Sidewalk</c:v>
                </c:pt>
                <c:pt idx="1">
                  <c:v>Water System</c:v>
                </c:pt>
                <c:pt idx="2">
                  <c:v>PLUMBING</c:v>
                </c:pt>
                <c:pt idx="3">
                  <c:v>GENERAL CONSTRUCTION</c:v>
                </c:pt>
                <c:pt idx="4">
                  <c:v>PAINT/PLASTER</c:v>
                </c:pt>
                <c:pt idx="5">
                  <c:v>UNSANITARY CONDITION</c:v>
                </c:pt>
                <c:pt idx="6">
                  <c:v>PAINT - PLASTER</c:v>
                </c:pt>
                <c:pt idx="7">
                  <c:v>ELECTRIC</c:v>
                </c:pt>
                <c:pt idx="8">
                  <c:v>Noise - Vehicle</c:v>
                </c:pt>
                <c:pt idx="9">
                  <c:v>NONCONST</c:v>
                </c:pt>
              </c:strCache>
            </c:strRef>
          </c:cat>
          <c:val>
            <c:numRef>
              <c:f>'summer_season_complaints-1'!$B$2:$B$137</c:f>
              <c:numCache>
                <c:formatCode>General</c:formatCode>
                <c:ptCount val="10"/>
                <c:pt idx="0">
                  <c:v>3094</c:v>
                </c:pt>
                <c:pt idx="1">
                  <c:v>2631</c:v>
                </c:pt>
                <c:pt idx="2">
                  <c:v>1739</c:v>
                </c:pt>
                <c:pt idx="3">
                  <c:v>1409</c:v>
                </c:pt>
                <c:pt idx="4">
                  <c:v>1286</c:v>
                </c:pt>
                <c:pt idx="5">
                  <c:v>1148</c:v>
                </c:pt>
                <c:pt idx="6">
                  <c:v>1110</c:v>
                </c:pt>
                <c:pt idx="7">
                  <c:v>839</c:v>
                </c:pt>
                <c:pt idx="8">
                  <c:v>773</c:v>
                </c:pt>
                <c:pt idx="9">
                  <c:v>757</c:v>
                </c:pt>
              </c:numCache>
            </c:numRef>
          </c:val>
        </c:ser>
        <c:axId val="77749248"/>
        <c:axId val="77751424"/>
      </c:barChart>
      <c:catAx>
        <c:axId val="77749248"/>
        <c:scaling>
          <c:orientation val="minMax"/>
        </c:scaling>
        <c:axPos val="b"/>
        <c:title>
          <c:tx>
            <c:rich>
              <a:bodyPr/>
              <a:lstStyle/>
              <a:p>
                <a:pPr>
                  <a:defRPr/>
                </a:pPr>
                <a:r>
                  <a:rPr lang="en-US"/>
                  <a:t>Complaints</a:t>
                </a:r>
                <a:r>
                  <a:rPr lang="en-US" baseline="0"/>
                  <a:t> Type</a:t>
                </a:r>
                <a:endParaRPr lang="en-US"/>
              </a:p>
            </c:rich>
          </c:tx>
          <c:layout/>
        </c:title>
        <c:tickLblPos val="nextTo"/>
        <c:crossAx val="77751424"/>
        <c:crosses val="autoZero"/>
        <c:auto val="1"/>
        <c:lblAlgn val="ctr"/>
        <c:lblOffset val="100"/>
      </c:catAx>
      <c:valAx>
        <c:axId val="77751424"/>
        <c:scaling>
          <c:orientation val="minMax"/>
        </c:scaling>
        <c:axPos val="l"/>
        <c:majorGridlines>
          <c:spPr>
            <a:ln>
              <a:solidFill>
                <a:schemeClr val="bg1"/>
              </a:solidFill>
            </a:ln>
          </c:spPr>
        </c:majorGridlines>
        <c:title>
          <c:tx>
            <c:rich>
              <a:bodyPr rot="-5400000" vert="horz"/>
              <a:lstStyle/>
              <a:p>
                <a:pPr>
                  <a:defRPr/>
                </a:pPr>
                <a:r>
                  <a:rPr lang="en-US"/>
                  <a:t>Number of complaints</a:t>
                </a:r>
              </a:p>
            </c:rich>
          </c:tx>
          <c:layout/>
        </c:title>
        <c:numFmt formatCode="General" sourceLinked="1"/>
        <c:tickLblPos val="nextTo"/>
        <c:crossAx val="77749248"/>
        <c:crosses val="autoZero"/>
        <c:crossBetween val="between"/>
      </c:valAx>
    </c:plotArea>
    <c:legend>
      <c:legendPos val="r"/>
      <c:layout/>
    </c:legend>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a:pPr>
            <a:r>
              <a:rPr lang="en-US" dirty="0" smtClean="0"/>
              <a:t>Top 10 Fall Complaints</a:t>
            </a:r>
            <a:endParaRPr lang="en-US" dirty="0"/>
          </a:p>
        </c:rich>
      </c:tx>
      <c:layout/>
    </c:title>
    <c:plotArea>
      <c:layout/>
      <c:barChart>
        <c:barDir val="col"/>
        <c:grouping val="clustered"/>
        <c:ser>
          <c:idx val="0"/>
          <c:order val="0"/>
          <c:tx>
            <c:strRef>
              <c:f>fall_season_complaints.csv!$B$1</c:f>
              <c:strCache>
                <c:ptCount val="1"/>
                <c:pt idx="0">
                  <c:v>Frequency</c:v>
                </c:pt>
              </c:strCache>
            </c:strRef>
          </c:tx>
          <c:cat>
            <c:strRef>
              <c:f>fall_season_complaints.csv!$A$2:$A$138</c:f>
              <c:strCache>
                <c:ptCount val="10"/>
                <c:pt idx="0">
                  <c:v>HEATING</c:v>
                </c:pt>
                <c:pt idx="1">
                  <c:v>HEAT/HOT WATER</c:v>
                </c:pt>
                <c:pt idx="2">
                  <c:v>PLUMBING</c:v>
                </c:pt>
                <c:pt idx="3">
                  <c:v>Noise - Street/Sidewalk</c:v>
                </c:pt>
                <c:pt idx="4">
                  <c:v>GENERAL CONSTRUCTION</c:v>
                </c:pt>
                <c:pt idx="5">
                  <c:v>PAINT/PLASTER</c:v>
                </c:pt>
                <c:pt idx="6">
                  <c:v>PAINT - PLASTER</c:v>
                </c:pt>
                <c:pt idx="7">
                  <c:v>UNSANITARY CONDITION</c:v>
                </c:pt>
                <c:pt idx="8">
                  <c:v>NONCONST</c:v>
                </c:pt>
                <c:pt idx="9">
                  <c:v>ELECTRIC</c:v>
                </c:pt>
              </c:strCache>
            </c:strRef>
          </c:cat>
          <c:val>
            <c:numRef>
              <c:f>fall_season_complaints.csv!$B$2:$B$138</c:f>
              <c:numCache>
                <c:formatCode>General</c:formatCode>
                <c:ptCount val="10"/>
                <c:pt idx="0">
                  <c:v>3190</c:v>
                </c:pt>
                <c:pt idx="1">
                  <c:v>2376</c:v>
                </c:pt>
                <c:pt idx="2">
                  <c:v>1642</c:v>
                </c:pt>
                <c:pt idx="3">
                  <c:v>1287</c:v>
                </c:pt>
                <c:pt idx="4">
                  <c:v>1272</c:v>
                </c:pt>
                <c:pt idx="5">
                  <c:v>1073</c:v>
                </c:pt>
                <c:pt idx="6">
                  <c:v>1009</c:v>
                </c:pt>
                <c:pt idx="7">
                  <c:v>960</c:v>
                </c:pt>
                <c:pt idx="8">
                  <c:v>687</c:v>
                </c:pt>
                <c:pt idx="9">
                  <c:v>653</c:v>
                </c:pt>
              </c:numCache>
            </c:numRef>
          </c:val>
        </c:ser>
        <c:axId val="84149760"/>
        <c:axId val="84151680"/>
      </c:barChart>
      <c:catAx>
        <c:axId val="84149760"/>
        <c:scaling>
          <c:orientation val="minMax"/>
        </c:scaling>
        <c:axPos val="b"/>
        <c:title>
          <c:tx>
            <c:rich>
              <a:bodyPr/>
              <a:lstStyle/>
              <a:p>
                <a:pPr>
                  <a:defRPr/>
                </a:pPr>
                <a:r>
                  <a:rPr lang="en-US"/>
                  <a:t>Complaint Types</a:t>
                </a:r>
              </a:p>
            </c:rich>
          </c:tx>
          <c:layout/>
        </c:title>
        <c:tickLblPos val="nextTo"/>
        <c:crossAx val="84151680"/>
        <c:crosses val="autoZero"/>
        <c:auto val="1"/>
        <c:lblAlgn val="ctr"/>
        <c:lblOffset val="100"/>
      </c:catAx>
      <c:valAx>
        <c:axId val="84151680"/>
        <c:scaling>
          <c:orientation val="minMax"/>
        </c:scaling>
        <c:axPos val="l"/>
        <c:majorGridlines>
          <c:spPr>
            <a:ln>
              <a:solidFill>
                <a:schemeClr val="bg1"/>
              </a:solidFill>
            </a:ln>
          </c:spPr>
        </c:majorGridlines>
        <c:title>
          <c:tx>
            <c:rich>
              <a:bodyPr rot="-5400000" vert="horz"/>
              <a:lstStyle/>
              <a:p>
                <a:pPr>
                  <a:defRPr/>
                </a:pPr>
                <a:r>
                  <a:rPr lang="en-US"/>
                  <a:t>Number of Complaints</a:t>
                </a:r>
              </a:p>
            </c:rich>
          </c:tx>
          <c:layout/>
        </c:title>
        <c:numFmt formatCode="General" sourceLinked="1"/>
        <c:tickLblPos val="nextTo"/>
        <c:crossAx val="84149760"/>
        <c:crosses val="autoZero"/>
        <c:crossBetween val="between"/>
      </c:valAx>
    </c:plotArea>
    <c:legend>
      <c:legendPos val="r"/>
      <c:layout/>
    </c:legend>
    <c:plotVisOnly val="1"/>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a:pPr>
            <a:r>
              <a:rPr lang="en-US"/>
              <a:t>Number of complaints 2014</a:t>
            </a:r>
          </a:p>
        </c:rich>
      </c:tx>
      <c:layout>
        <c:manualLayout>
          <c:xMode val="edge"/>
          <c:yMode val="edge"/>
          <c:x val="7.5805555555555557E-2"/>
          <c:y val="2.7777777777777863E-2"/>
        </c:manualLayout>
      </c:layout>
    </c:title>
    <c:plotArea>
      <c:layout/>
      <c:barChart>
        <c:barDir val="col"/>
        <c:grouping val="clustered"/>
        <c:ser>
          <c:idx val="0"/>
          <c:order val="0"/>
          <c:tx>
            <c:strRef>
              <c:f>[5]Sheet1!$C$15</c:f>
              <c:strCache>
                <c:ptCount val="1"/>
                <c:pt idx="0">
                  <c:v>Number of complaints</c:v>
                </c:pt>
              </c:strCache>
            </c:strRef>
          </c:tx>
          <c:dLbls>
            <c:showVal val="1"/>
          </c:dLbls>
          <c:cat>
            <c:strRef>
              <c:f>[5]Sheet1!$B$16:$B$25</c:f>
              <c:strCache>
                <c:ptCount val="10"/>
                <c:pt idx="0">
                  <c:v>HEATING</c:v>
                </c:pt>
                <c:pt idx="1">
                  <c:v>GENERAL CONSTRUCTION</c:v>
                </c:pt>
                <c:pt idx="2">
                  <c:v>PAINT - PLASTER</c:v>
                </c:pt>
                <c:pt idx="3">
                  <c:v>PLUMBING</c:v>
                </c:pt>
                <c:pt idx="4">
                  <c:v>Broken Muni Meter</c:v>
                </c:pt>
                <c:pt idx="5">
                  <c:v>NONCONST</c:v>
                </c:pt>
                <c:pt idx="6">
                  <c:v>ELECTRIC</c:v>
                </c:pt>
                <c:pt idx="7">
                  <c:v>Noise - Commercial</c:v>
                </c:pt>
                <c:pt idx="8">
                  <c:v>General Construction/Plumbing</c:v>
                </c:pt>
                <c:pt idx="9">
                  <c:v>Dirty Conditions</c:v>
                </c:pt>
              </c:strCache>
            </c:strRef>
          </c:cat>
          <c:val>
            <c:numRef>
              <c:f>[5]Sheet1!$C$16:$C$25</c:f>
              <c:numCache>
                <c:formatCode>General</c:formatCode>
                <c:ptCount val="10"/>
                <c:pt idx="0">
                  <c:v>1241</c:v>
                </c:pt>
                <c:pt idx="1">
                  <c:v>377</c:v>
                </c:pt>
                <c:pt idx="2">
                  <c:v>316</c:v>
                </c:pt>
                <c:pt idx="3">
                  <c:v>278</c:v>
                </c:pt>
                <c:pt idx="4">
                  <c:v>227</c:v>
                </c:pt>
                <c:pt idx="5">
                  <c:v>113</c:v>
                </c:pt>
                <c:pt idx="6">
                  <c:v>105</c:v>
                </c:pt>
                <c:pt idx="7">
                  <c:v>74</c:v>
                </c:pt>
                <c:pt idx="8">
                  <c:v>57</c:v>
                </c:pt>
                <c:pt idx="9">
                  <c:v>52</c:v>
                </c:pt>
              </c:numCache>
            </c:numRef>
          </c:val>
        </c:ser>
        <c:axId val="84193664"/>
        <c:axId val="84195584"/>
      </c:barChart>
      <c:catAx>
        <c:axId val="84193664"/>
        <c:scaling>
          <c:orientation val="minMax"/>
        </c:scaling>
        <c:axPos val="b"/>
        <c:title>
          <c:tx>
            <c:rich>
              <a:bodyPr/>
              <a:lstStyle/>
              <a:p>
                <a:pPr>
                  <a:defRPr/>
                </a:pPr>
                <a:r>
                  <a:rPr lang="en-US"/>
                  <a:t>Complaints Type</a:t>
                </a:r>
              </a:p>
            </c:rich>
          </c:tx>
          <c:layout/>
        </c:title>
        <c:tickLblPos val="nextTo"/>
        <c:crossAx val="84195584"/>
        <c:crosses val="autoZero"/>
        <c:auto val="1"/>
        <c:lblAlgn val="ctr"/>
        <c:lblOffset val="100"/>
      </c:catAx>
      <c:valAx>
        <c:axId val="84195584"/>
        <c:scaling>
          <c:orientation val="minMax"/>
        </c:scaling>
        <c:delete val="1"/>
        <c:axPos val="l"/>
        <c:majorGridlines>
          <c:spPr>
            <a:ln>
              <a:solidFill>
                <a:schemeClr val="bg1"/>
              </a:solidFill>
            </a:ln>
          </c:spPr>
        </c:majorGridlines>
        <c:title>
          <c:tx>
            <c:rich>
              <a:bodyPr rot="-5400000" vert="horz"/>
              <a:lstStyle/>
              <a:p>
                <a:pPr>
                  <a:defRPr/>
                </a:pPr>
                <a:r>
                  <a:rPr lang="en-US"/>
                  <a:t>Number of Complaints</a:t>
                </a:r>
              </a:p>
            </c:rich>
          </c:tx>
          <c:layout/>
        </c:title>
        <c:numFmt formatCode="General" sourceLinked="1"/>
        <c:tickLblPos val="none"/>
        <c:crossAx val="84193664"/>
        <c:crosses val="autoZero"/>
        <c:crossBetween val="between"/>
      </c:valAx>
    </c:plotArea>
    <c:legend>
      <c:legendPos val="r"/>
      <c:layout/>
    </c:legend>
    <c:plotVisOnly val="1"/>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a:t>Number of complaints 2015</a:t>
            </a:r>
          </a:p>
        </c:rich>
      </c:tx>
      <c:layout>
        <c:manualLayout>
          <c:xMode val="edge"/>
          <c:yMode val="edge"/>
          <c:x val="0.16548600174978129"/>
          <c:y val="3.7037037037037056E-2"/>
        </c:manualLayout>
      </c:layout>
    </c:title>
    <c:plotArea>
      <c:layout/>
      <c:barChart>
        <c:barDir val="col"/>
        <c:grouping val="clustered"/>
        <c:ser>
          <c:idx val="0"/>
          <c:order val="0"/>
          <c:tx>
            <c:strRef>
              <c:f>[5]Sheet1!$C$3</c:f>
              <c:strCache>
                <c:ptCount val="1"/>
                <c:pt idx="0">
                  <c:v>Number of complaints</c:v>
                </c:pt>
              </c:strCache>
            </c:strRef>
          </c:tx>
          <c:dLbls>
            <c:showVal val="1"/>
          </c:dLbls>
          <c:cat>
            <c:strRef>
              <c:f>[5]Sheet1!$B$4:$B$13</c:f>
              <c:strCache>
                <c:ptCount val="10"/>
                <c:pt idx="0">
                  <c:v>HEATING</c:v>
                </c:pt>
                <c:pt idx="1">
                  <c:v>PLUMBING</c:v>
                </c:pt>
                <c:pt idx="2">
                  <c:v>PAINT - PLASTER</c:v>
                </c:pt>
                <c:pt idx="3">
                  <c:v>GENERAL CONSTRUCTION</c:v>
                </c:pt>
                <c:pt idx="4">
                  <c:v>GENERAL</c:v>
                </c:pt>
                <c:pt idx="5">
                  <c:v>NONCONST</c:v>
                </c:pt>
                <c:pt idx="6">
                  <c:v>PAINT/PLASTER</c:v>
                </c:pt>
                <c:pt idx="7">
                  <c:v>ELECTRIC</c:v>
                </c:pt>
                <c:pt idx="8">
                  <c:v>Noise - Commercial</c:v>
                </c:pt>
                <c:pt idx="9">
                  <c:v>Snow</c:v>
                </c:pt>
              </c:strCache>
            </c:strRef>
          </c:cat>
          <c:val>
            <c:numRef>
              <c:f>[5]Sheet1!$C$4:$C$13</c:f>
              <c:numCache>
                <c:formatCode>General</c:formatCode>
                <c:ptCount val="10"/>
                <c:pt idx="0">
                  <c:v>3208</c:v>
                </c:pt>
                <c:pt idx="1">
                  <c:v>560</c:v>
                </c:pt>
                <c:pt idx="2">
                  <c:v>371</c:v>
                </c:pt>
                <c:pt idx="3">
                  <c:v>343</c:v>
                </c:pt>
                <c:pt idx="4">
                  <c:v>275</c:v>
                </c:pt>
                <c:pt idx="5">
                  <c:v>210</c:v>
                </c:pt>
                <c:pt idx="6">
                  <c:v>182</c:v>
                </c:pt>
                <c:pt idx="7">
                  <c:v>180</c:v>
                </c:pt>
                <c:pt idx="8">
                  <c:v>153</c:v>
                </c:pt>
                <c:pt idx="9">
                  <c:v>103</c:v>
                </c:pt>
              </c:numCache>
            </c:numRef>
          </c:val>
        </c:ser>
        <c:axId val="85470208"/>
        <c:axId val="85480576"/>
      </c:barChart>
      <c:catAx>
        <c:axId val="85470208"/>
        <c:scaling>
          <c:orientation val="minMax"/>
        </c:scaling>
        <c:axPos val="b"/>
        <c:title>
          <c:tx>
            <c:rich>
              <a:bodyPr/>
              <a:lstStyle/>
              <a:p>
                <a:pPr>
                  <a:defRPr/>
                </a:pPr>
                <a:r>
                  <a:rPr lang="en-US"/>
                  <a:t>Complaints Type</a:t>
                </a:r>
              </a:p>
            </c:rich>
          </c:tx>
          <c:layout/>
        </c:title>
        <c:tickLblPos val="nextTo"/>
        <c:crossAx val="85480576"/>
        <c:crosses val="autoZero"/>
        <c:auto val="1"/>
        <c:lblAlgn val="ctr"/>
        <c:lblOffset val="100"/>
      </c:catAx>
      <c:valAx>
        <c:axId val="85480576"/>
        <c:scaling>
          <c:orientation val="minMax"/>
        </c:scaling>
        <c:delete val="1"/>
        <c:axPos val="l"/>
        <c:majorGridlines>
          <c:spPr>
            <a:ln>
              <a:solidFill>
                <a:schemeClr val="bg1"/>
              </a:solidFill>
            </a:ln>
          </c:spPr>
        </c:majorGridlines>
        <c:title>
          <c:tx>
            <c:rich>
              <a:bodyPr rot="-5400000" vert="horz"/>
              <a:lstStyle/>
              <a:p>
                <a:pPr>
                  <a:defRPr/>
                </a:pPr>
                <a:r>
                  <a:rPr lang="en-US"/>
                  <a:t>Number of Complaints</a:t>
                </a:r>
              </a:p>
            </c:rich>
          </c:tx>
          <c:layout/>
        </c:title>
        <c:numFmt formatCode="General" sourceLinked="1"/>
        <c:tickLblPos val="none"/>
        <c:crossAx val="85470208"/>
        <c:crosses val="autoZero"/>
        <c:crossBetween val="between"/>
      </c:valAx>
    </c:plotArea>
    <c:legend>
      <c:legendPos val="r"/>
      <c:layout/>
    </c:legend>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04027208-BFF0-474C-B4D8-4D7EA95AA60F}" type="datetimeFigureOut">
              <a:rPr lang="en-US" smtClean="0"/>
              <a:pPr/>
              <a:t>12/4/2015</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45B7633-4F1C-4858-B8F8-359174F3F8E5}"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4027208-BFF0-474C-B4D8-4D7EA95AA60F}" type="datetimeFigureOut">
              <a:rPr lang="en-US" smtClean="0"/>
              <a:pPr/>
              <a:t>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5B7633-4F1C-4858-B8F8-359174F3F8E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4027208-BFF0-474C-B4D8-4D7EA95AA60F}" type="datetimeFigureOut">
              <a:rPr lang="en-US" smtClean="0"/>
              <a:pPr/>
              <a:t>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5B7633-4F1C-4858-B8F8-359174F3F8E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4027208-BFF0-474C-B4D8-4D7EA95AA60F}" type="datetimeFigureOut">
              <a:rPr lang="en-US" smtClean="0"/>
              <a:pPr/>
              <a:t>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5B7633-4F1C-4858-B8F8-359174F3F8E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04027208-BFF0-474C-B4D8-4D7EA95AA60F}" type="datetimeFigureOut">
              <a:rPr lang="en-US" smtClean="0"/>
              <a:pPr/>
              <a:t>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5B7633-4F1C-4858-B8F8-359174F3F8E5}"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4027208-BFF0-474C-B4D8-4D7EA95AA60F}" type="datetimeFigureOut">
              <a:rPr lang="en-US" smtClean="0"/>
              <a:pPr/>
              <a:t>12/4/2015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5B7633-4F1C-4858-B8F8-359174F3F8E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04027208-BFF0-474C-B4D8-4D7EA95AA60F}" type="datetimeFigureOut">
              <a:rPr lang="en-US" smtClean="0"/>
              <a:pPr/>
              <a:t>12/4/2015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5B7633-4F1C-4858-B8F8-359174F3F8E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04027208-BFF0-474C-B4D8-4D7EA95AA60F}" type="datetimeFigureOut">
              <a:rPr lang="en-US" smtClean="0"/>
              <a:pPr/>
              <a:t>12/4/2015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5B7633-4F1C-4858-B8F8-359174F3F8E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027208-BFF0-474C-B4D8-4D7EA95AA60F}" type="datetimeFigureOut">
              <a:rPr lang="en-US" smtClean="0"/>
              <a:pPr/>
              <a:t>12/4/2015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5B7633-4F1C-4858-B8F8-359174F3F8E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4027208-BFF0-474C-B4D8-4D7EA95AA60F}" type="datetimeFigureOut">
              <a:rPr lang="en-US" smtClean="0"/>
              <a:pPr/>
              <a:t>12/4/2015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5B7633-4F1C-4858-B8F8-359174F3F8E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4027208-BFF0-474C-B4D8-4D7EA95AA60F}" type="datetimeFigureOut">
              <a:rPr lang="en-US" smtClean="0"/>
              <a:pPr/>
              <a:t>12/4/2015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B45B7633-4F1C-4858-B8F8-359174F3F8E5}"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04027208-BFF0-474C-B4D8-4D7EA95AA60F}" type="datetimeFigureOut">
              <a:rPr lang="en-US" smtClean="0"/>
              <a:pPr/>
              <a:t>12/4/2015</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45B7633-4F1C-4858-B8F8-359174F3F8E5}"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Office_Excel_Worksheet3.xlsx"/><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Office_Excel_Worksheet4.xlsx"/><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Office_Excel_Worksheet5.xlsx"/><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1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Office_Excel_Worksheet6.xlsx"/><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1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nyc.gov/cgi-bin/exit.pl?url=http://en.wikipedia.org/wiki/Manhattanville,_Manhattan" TargetMode="External"/><Relationship Id="rId2" Type="http://schemas.openxmlformats.org/officeDocument/2006/relationships/hyperlink" Target="http://www.nyc.gov/cgi-bin/exit.pl?url=http://en.wikipedia.org/wiki/Morningside_Heights,_Manhattan" TargetMode="External"/><Relationship Id="rId1" Type="http://schemas.openxmlformats.org/officeDocument/2006/relationships/slideLayout" Target="../slideLayouts/slideLayout2.xml"/><Relationship Id="rId4" Type="http://schemas.openxmlformats.org/officeDocument/2006/relationships/hyperlink" Target="http://www.nyc.gov/cgi-bin/exit.pl?url=http://en.wikipedia.org/wiki/Hamilton_Heights,_Manhatta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Office_Excel_Worksheet7.xlsx"/><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Office_Excel_Worksheet8.xlsx"/><Relationship Id="rId2" Type="http://schemas.openxmlformats.org/officeDocument/2006/relationships/slideLayout" Target="../slideLayouts/slideLayout2.xml"/><Relationship Id="rId1" Type="http://schemas.openxmlformats.org/officeDocument/2006/relationships/vmlDrawing" Target="../drawings/vmlDrawing8.v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Office_Excel_Worksheet9.xlsx"/><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4.xml.rels><?xml version="1.0" encoding="UTF-8" standalone="yes"?>
<Relationships xmlns="http://schemas.openxmlformats.org/package/2006/relationships"><Relationship Id="rId2" Type="http://schemas.openxmlformats.org/officeDocument/2006/relationships/hyperlink" Target="http://www.nyc.gov/html/mancb9/html/home/home.s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Office_Excel_Worksheet1.xlsx"/><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Office_Excel_Worksheet2.xlsx"/><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dirty="0" smtClean="0">
                <a:solidFill>
                  <a:schemeClr val="tx1"/>
                </a:solidFill>
                <a:effectLst>
                  <a:outerShdw blurRad="38100" dist="38100" dir="2700000" algn="tl">
                    <a:srgbClr val="000000">
                      <a:alpha val="43137"/>
                    </a:srgbClr>
                  </a:outerShdw>
                </a:effectLst>
              </a:rPr>
              <a:t>Community</a:t>
            </a:r>
            <a:r>
              <a:rPr lang="en-US" dirty="0" smtClean="0">
                <a:solidFill>
                  <a:schemeClr val="tx1"/>
                </a:solidFill>
              </a:rPr>
              <a:t> Board 9    </a:t>
            </a:r>
            <a:endParaRPr lang="en-US" dirty="0">
              <a:solidFill>
                <a:schemeClr val="tx1"/>
              </a:solidFill>
            </a:endParaRPr>
          </a:p>
        </p:txBody>
      </p:sp>
      <p:sp>
        <p:nvSpPr>
          <p:cNvPr id="3" name="Subtitle 2"/>
          <p:cNvSpPr>
            <a:spLocks noGrp="1"/>
          </p:cNvSpPr>
          <p:nvPr>
            <p:ph type="subTitle" idx="1"/>
          </p:nvPr>
        </p:nvSpPr>
        <p:spPr>
          <a:xfrm>
            <a:off x="533400" y="3228536"/>
            <a:ext cx="8077200" cy="2638864"/>
          </a:xfrm>
        </p:spPr>
        <p:txBody>
          <a:bodyPr>
            <a:normAutofit/>
          </a:bodyPr>
          <a:lstStyle/>
          <a:p>
            <a:endParaRPr lang="en-US" dirty="0" smtClean="0">
              <a:effectLst>
                <a:outerShdw blurRad="38100" dist="38100" dir="2700000" algn="tl">
                  <a:srgbClr val="000000">
                    <a:alpha val="43137"/>
                  </a:srgbClr>
                </a:outerShdw>
              </a:effectLst>
            </a:endParaRPr>
          </a:p>
          <a:p>
            <a:endParaRPr lang="en-US" dirty="0" smtClean="0"/>
          </a:p>
          <a:p>
            <a:endParaRPr lang="en-US" dirty="0" smtClean="0"/>
          </a:p>
          <a:p>
            <a:r>
              <a:rPr lang="en-US" dirty="0" err="1" smtClean="0"/>
              <a:t>Thierno</a:t>
            </a:r>
            <a:r>
              <a:rPr lang="en-US" dirty="0" smtClean="0"/>
              <a:t> Bah</a:t>
            </a:r>
          </a:p>
          <a:p>
            <a:r>
              <a:rPr lang="en-US" dirty="0" smtClean="0"/>
              <a:t>thiernoamadoubah@gmail.com</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dirty="0" smtClean="0"/>
              <a:t>Complaints per Season</a:t>
            </a:r>
            <a:endParaRPr lang="en-US" b="1" dirty="0"/>
          </a:p>
        </p:txBody>
      </p:sp>
      <p:graphicFrame>
        <p:nvGraphicFramePr>
          <p:cNvPr id="5" name="Content Placeholder 4"/>
          <p:cNvGraphicFramePr>
            <a:graphicFrameLocks noGrp="1"/>
          </p:cNvGraphicFramePr>
          <p:nvPr>
            <p:ph idx="1"/>
          </p:nvPr>
        </p:nvGraphicFramePr>
        <p:xfrm>
          <a:off x="457200" y="1935163"/>
          <a:ext cx="8229600" cy="438943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dirty="0" smtClean="0"/>
              <a:t>Complaints per Season</a:t>
            </a:r>
            <a:endParaRPr lang="en-US" b="1" dirty="0"/>
          </a:p>
        </p:txBody>
      </p:sp>
      <p:sp>
        <p:nvSpPr>
          <p:cNvPr id="3" name="Content Placeholder 2"/>
          <p:cNvSpPr>
            <a:spLocks noGrp="1"/>
          </p:cNvSpPr>
          <p:nvPr>
            <p:ph idx="1"/>
          </p:nvPr>
        </p:nvSpPr>
        <p:spPr/>
        <p:txBody>
          <a:bodyPr/>
          <a:lstStyle/>
          <a:p>
            <a:pPr>
              <a:buNone/>
            </a:pPr>
            <a:r>
              <a:rPr lang="en-US" b="1" u="sng" dirty="0" smtClean="0"/>
              <a:t>Summer:</a:t>
            </a:r>
          </a:p>
          <a:p>
            <a:pPr>
              <a:buNone/>
            </a:pPr>
            <a:endParaRPr lang="en-US" b="1" u="sng" dirty="0"/>
          </a:p>
        </p:txBody>
      </p:sp>
      <p:graphicFrame>
        <p:nvGraphicFramePr>
          <p:cNvPr id="3074" name="Object 2"/>
          <p:cNvGraphicFramePr>
            <a:graphicFrameLocks noChangeAspect="1"/>
          </p:cNvGraphicFramePr>
          <p:nvPr/>
        </p:nvGraphicFramePr>
        <p:xfrm>
          <a:off x="457200" y="2667000"/>
          <a:ext cx="3886200" cy="3505200"/>
        </p:xfrm>
        <a:graphic>
          <a:graphicData uri="http://schemas.openxmlformats.org/presentationml/2006/ole">
            <p:oleObj spid="_x0000_s3074" name="Worksheet" r:id="rId3" imgW="2600339" imgH="2152488" progId="Excel.Sheet.12">
              <p:embed/>
            </p:oleObj>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Complaints per Season</a:t>
            </a:r>
            <a:endParaRPr lang="en-US" dirty="0"/>
          </a:p>
        </p:txBody>
      </p:sp>
      <p:graphicFrame>
        <p:nvGraphicFramePr>
          <p:cNvPr id="4" name="Content Placeholder 3"/>
          <p:cNvGraphicFramePr>
            <a:graphicFrameLocks noGrp="1"/>
          </p:cNvGraphicFramePr>
          <p:nvPr>
            <p:ph idx="1"/>
          </p:nvPr>
        </p:nvGraphicFramePr>
        <p:xfrm>
          <a:off x="457200" y="1935163"/>
          <a:ext cx="8229600" cy="438943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dirty="0" smtClean="0"/>
              <a:t>Complaints per Season</a:t>
            </a:r>
            <a:endParaRPr lang="en-US" b="1" dirty="0"/>
          </a:p>
        </p:txBody>
      </p:sp>
      <p:sp>
        <p:nvSpPr>
          <p:cNvPr id="3" name="Content Placeholder 2"/>
          <p:cNvSpPr>
            <a:spLocks noGrp="1"/>
          </p:cNvSpPr>
          <p:nvPr>
            <p:ph idx="1"/>
          </p:nvPr>
        </p:nvSpPr>
        <p:spPr/>
        <p:txBody>
          <a:bodyPr/>
          <a:lstStyle/>
          <a:p>
            <a:pPr>
              <a:buNone/>
            </a:pPr>
            <a:r>
              <a:rPr lang="en-US" b="1" u="sng" dirty="0" smtClean="0"/>
              <a:t>Fall:</a:t>
            </a:r>
          </a:p>
          <a:p>
            <a:pPr>
              <a:buNone/>
            </a:pPr>
            <a:r>
              <a:rPr lang="en-US" b="1" u="sng" dirty="0" smtClean="0"/>
              <a:t>     </a:t>
            </a:r>
            <a:endParaRPr lang="en-US" b="1" u="sng" dirty="0"/>
          </a:p>
        </p:txBody>
      </p:sp>
      <p:graphicFrame>
        <p:nvGraphicFramePr>
          <p:cNvPr id="4098" name="Object 2"/>
          <p:cNvGraphicFramePr>
            <a:graphicFrameLocks noChangeAspect="1"/>
          </p:cNvGraphicFramePr>
          <p:nvPr/>
        </p:nvGraphicFramePr>
        <p:xfrm>
          <a:off x="838200" y="2667000"/>
          <a:ext cx="3733800" cy="3505200"/>
        </p:xfrm>
        <a:graphic>
          <a:graphicData uri="http://schemas.openxmlformats.org/presentationml/2006/ole">
            <p:oleObj spid="_x0000_s4098" name="Worksheet" r:id="rId3" imgW="2600339" imgH="2152488" progId="Excel.Sheet.12">
              <p:embed/>
            </p:oleObj>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dirty="0" smtClean="0"/>
              <a:t>Complaints per Season</a:t>
            </a:r>
            <a:endParaRPr lang="en-US" b="1" dirty="0"/>
          </a:p>
        </p:txBody>
      </p:sp>
      <p:graphicFrame>
        <p:nvGraphicFramePr>
          <p:cNvPr id="4" name="Content Placeholder 3"/>
          <p:cNvGraphicFramePr>
            <a:graphicFrameLocks noGrp="1"/>
          </p:cNvGraphicFramePr>
          <p:nvPr>
            <p:ph idx="1"/>
          </p:nvPr>
        </p:nvGraphicFramePr>
        <p:xfrm>
          <a:off x="457200" y="1935163"/>
          <a:ext cx="8229600" cy="438943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t>
            </a:r>
            <a:r>
              <a:rPr lang="en-US" b="1" dirty="0" smtClean="0"/>
              <a:t>Comparison Between winter      		2014 vs. winter 2015</a:t>
            </a:r>
            <a:endParaRPr lang="en-US" b="1" dirty="0"/>
          </a:p>
        </p:txBody>
      </p:sp>
      <p:sp>
        <p:nvSpPr>
          <p:cNvPr id="3" name="Content Placeholder 2"/>
          <p:cNvSpPr>
            <a:spLocks noGrp="1"/>
          </p:cNvSpPr>
          <p:nvPr>
            <p:ph idx="1"/>
          </p:nvPr>
        </p:nvSpPr>
        <p:spPr/>
        <p:txBody>
          <a:bodyPr/>
          <a:lstStyle/>
          <a:p>
            <a:pPr>
              <a:buNone/>
            </a:pPr>
            <a:r>
              <a:rPr lang="en-US" b="1" u="sng" dirty="0" smtClean="0"/>
              <a:t>Winter 2014:</a:t>
            </a:r>
          </a:p>
          <a:p>
            <a:pPr>
              <a:buNone/>
            </a:pPr>
            <a:endParaRPr lang="en-US" b="1" u="sng" dirty="0"/>
          </a:p>
        </p:txBody>
      </p:sp>
      <p:graphicFrame>
        <p:nvGraphicFramePr>
          <p:cNvPr id="5122" name="Object 2"/>
          <p:cNvGraphicFramePr>
            <a:graphicFrameLocks noChangeAspect="1"/>
          </p:cNvGraphicFramePr>
          <p:nvPr/>
        </p:nvGraphicFramePr>
        <p:xfrm>
          <a:off x="609600" y="2590800"/>
          <a:ext cx="4343400" cy="3505200"/>
        </p:xfrm>
        <a:graphic>
          <a:graphicData uri="http://schemas.openxmlformats.org/presentationml/2006/ole">
            <p:oleObj spid="_x0000_s5122" name="Worksheet" r:id="rId3" imgW="3562181" imgH="2105110" progId="Excel.Sheet.12">
              <p:embed/>
            </p:oleObj>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Comparison Between winter      		2014 vs. winter 2015</a:t>
            </a:r>
            <a:endParaRPr lang="en-US" b="1" dirty="0"/>
          </a:p>
        </p:txBody>
      </p:sp>
      <p:graphicFrame>
        <p:nvGraphicFramePr>
          <p:cNvPr id="4" name="Content Placeholder 3"/>
          <p:cNvGraphicFramePr>
            <a:graphicFrameLocks noGrp="1"/>
          </p:cNvGraphicFramePr>
          <p:nvPr>
            <p:ph idx="1"/>
          </p:nvPr>
        </p:nvGraphicFramePr>
        <p:xfrm>
          <a:off x="457200" y="1935163"/>
          <a:ext cx="8229600" cy="438943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t>
            </a:r>
            <a:r>
              <a:rPr lang="en-US" b="1" dirty="0" smtClean="0"/>
              <a:t>Comparison Between winter      		2014 vs. winter 2015</a:t>
            </a:r>
            <a:endParaRPr lang="en-US" b="1" dirty="0"/>
          </a:p>
        </p:txBody>
      </p:sp>
      <p:sp>
        <p:nvSpPr>
          <p:cNvPr id="3" name="Content Placeholder 2"/>
          <p:cNvSpPr>
            <a:spLocks noGrp="1"/>
          </p:cNvSpPr>
          <p:nvPr>
            <p:ph idx="1"/>
          </p:nvPr>
        </p:nvSpPr>
        <p:spPr/>
        <p:txBody>
          <a:bodyPr/>
          <a:lstStyle/>
          <a:p>
            <a:pPr>
              <a:buNone/>
            </a:pPr>
            <a:r>
              <a:rPr lang="en-US" b="1" u="sng" dirty="0" smtClean="0"/>
              <a:t>Winter 2015:</a:t>
            </a:r>
          </a:p>
          <a:p>
            <a:pPr>
              <a:buNone/>
            </a:pPr>
            <a:endParaRPr lang="en-US" b="1" u="sng" dirty="0"/>
          </a:p>
        </p:txBody>
      </p:sp>
      <p:graphicFrame>
        <p:nvGraphicFramePr>
          <p:cNvPr id="6146" name="Object 2"/>
          <p:cNvGraphicFramePr>
            <a:graphicFrameLocks noChangeAspect="1"/>
          </p:cNvGraphicFramePr>
          <p:nvPr/>
        </p:nvGraphicFramePr>
        <p:xfrm>
          <a:off x="762000" y="2743200"/>
          <a:ext cx="3886200" cy="3429000"/>
        </p:xfrm>
        <a:graphic>
          <a:graphicData uri="http://schemas.openxmlformats.org/presentationml/2006/ole">
            <p:oleObj spid="_x0000_s6146" name="Worksheet" r:id="rId3" imgW="3124189" imgH="2105110" progId="Excel.Sheet.12">
              <p:embed/>
            </p:oleObj>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Comparison Between winter      		2014 vs. winter 2015</a:t>
            </a:r>
            <a:endParaRPr lang="en-US" b="1" dirty="0"/>
          </a:p>
        </p:txBody>
      </p:sp>
      <p:graphicFrame>
        <p:nvGraphicFramePr>
          <p:cNvPr id="4" name="Content Placeholder 3"/>
          <p:cNvGraphicFramePr>
            <a:graphicFrameLocks noGrp="1"/>
          </p:cNvGraphicFramePr>
          <p:nvPr>
            <p:ph idx="1"/>
          </p:nvPr>
        </p:nvGraphicFramePr>
        <p:xfrm>
          <a:off x="457200" y="1935163"/>
          <a:ext cx="8229600" cy="438943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Comparison Between winter      		2014 vs. winter 2015</a:t>
            </a:r>
            <a:endParaRPr lang="en-US" b="1" dirty="0"/>
          </a:p>
        </p:txBody>
      </p:sp>
      <p:sp>
        <p:nvSpPr>
          <p:cNvPr id="3" name="Content Placeholder 2"/>
          <p:cNvSpPr>
            <a:spLocks noGrp="1"/>
          </p:cNvSpPr>
          <p:nvPr>
            <p:ph idx="1"/>
          </p:nvPr>
        </p:nvSpPr>
        <p:spPr/>
        <p:txBody>
          <a:bodyPr/>
          <a:lstStyle/>
          <a:p>
            <a:pPr>
              <a:buNone/>
            </a:pPr>
            <a:r>
              <a:rPr lang="en-US" b="1" u="sng" dirty="0" smtClean="0"/>
              <a:t>Remarks:</a:t>
            </a:r>
          </a:p>
          <a:p>
            <a:r>
              <a:rPr lang="en-US" dirty="0" smtClean="0"/>
              <a:t>In 2015, there is a twofold increase in the number of complaints regarding heating, plumbing, and noise compared to the previous year.</a:t>
            </a:r>
          </a:p>
          <a:p>
            <a:r>
              <a:rPr lang="en-US" dirty="0" smtClean="0"/>
              <a:t>If this trend continues, we’ll observe a higher increase in these categories in winter 2016.</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6477000" cy="1162050"/>
          </a:xfrm>
        </p:spPr>
        <p:txBody>
          <a:bodyPr/>
          <a:lstStyle/>
          <a:p>
            <a:r>
              <a:rPr lang="en-US" sz="3200" dirty="0" smtClean="0"/>
              <a:t>              </a:t>
            </a:r>
            <a:r>
              <a:rPr lang="en-US" sz="3200" b="1" dirty="0" smtClean="0"/>
              <a:t>Map of community Board 9</a:t>
            </a:r>
            <a:endParaRPr lang="en-US" sz="3200" dirty="0"/>
          </a:p>
        </p:txBody>
      </p:sp>
      <p:sp>
        <p:nvSpPr>
          <p:cNvPr id="3" name="Text Placeholder 2"/>
          <p:cNvSpPr>
            <a:spLocks noGrp="1"/>
          </p:cNvSpPr>
          <p:nvPr>
            <p:ph type="body" idx="2"/>
          </p:nvPr>
        </p:nvSpPr>
        <p:spPr>
          <a:xfrm>
            <a:off x="1828800" y="1447800"/>
            <a:ext cx="5638800" cy="685800"/>
          </a:xfrm>
        </p:spPr>
        <p:txBody>
          <a:bodyPr>
            <a:normAutofit/>
          </a:bodyPr>
          <a:lstStyle/>
          <a:p>
            <a:r>
              <a:rPr lang="en-US" sz="2800" b="1" dirty="0" smtClean="0"/>
              <a:t> </a:t>
            </a:r>
            <a:endParaRPr lang="en-US" sz="2800" b="1" dirty="0"/>
          </a:p>
        </p:txBody>
      </p:sp>
      <p:pic>
        <p:nvPicPr>
          <p:cNvPr id="5" name="Content Placeholder 4" descr="cb9m-detail.jpg"/>
          <p:cNvPicPr>
            <a:picLocks noGrp="1" noChangeAspect="1"/>
          </p:cNvPicPr>
          <p:nvPr>
            <p:ph sz="half" idx="1"/>
          </p:nvPr>
        </p:nvPicPr>
        <p:blipFill>
          <a:blip r:embed="rId2" cstate="print"/>
          <a:stretch>
            <a:fillRect/>
          </a:stretch>
        </p:blipFill>
        <p:spPr>
          <a:xfrm>
            <a:off x="2590800" y="2057400"/>
            <a:ext cx="3465871" cy="4572000"/>
          </a:xfr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t>
            </a:r>
            <a:r>
              <a:rPr lang="en-US" b="1" dirty="0" smtClean="0"/>
              <a:t>Heat/Hot Water Service Requests</a:t>
            </a:r>
            <a:endParaRPr lang="en-US" b="1" dirty="0"/>
          </a:p>
        </p:txBody>
      </p:sp>
      <p:sp>
        <p:nvSpPr>
          <p:cNvPr id="3" name="Content Placeholder 2"/>
          <p:cNvSpPr>
            <a:spLocks noGrp="1"/>
          </p:cNvSpPr>
          <p:nvPr>
            <p:ph idx="1"/>
          </p:nvPr>
        </p:nvSpPr>
        <p:spPr/>
        <p:txBody>
          <a:bodyPr/>
          <a:lstStyle/>
          <a:p>
            <a:pPr>
              <a:buNone/>
            </a:pPr>
            <a:r>
              <a:rPr lang="en-US" b="1" u="sng" dirty="0" smtClean="0"/>
              <a:t>Months with the most heat/hot water service requests:</a:t>
            </a:r>
          </a:p>
          <a:p>
            <a:r>
              <a:rPr lang="en-US" dirty="0" smtClean="0"/>
              <a:t>According the 311 open data, the months of November to March register the most heat/hot water service requests throughout the year.</a:t>
            </a:r>
          </a:p>
          <a:p>
            <a:r>
              <a:rPr lang="en-US" dirty="0" smtClean="0"/>
              <a:t>The data makes sense as these months are among the coldest in the year.</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Heat/Hot Water Service Requests</a:t>
            </a:r>
            <a:endParaRPr lang="en-US" b="1" dirty="0"/>
          </a:p>
        </p:txBody>
      </p:sp>
      <p:sp>
        <p:nvSpPr>
          <p:cNvPr id="3" name="Content Placeholder 2"/>
          <p:cNvSpPr>
            <a:spLocks noGrp="1"/>
          </p:cNvSpPr>
          <p:nvPr>
            <p:ph idx="1"/>
          </p:nvPr>
        </p:nvSpPr>
        <p:spPr/>
        <p:txBody>
          <a:bodyPr/>
          <a:lstStyle/>
          <a:p>
            <a:pPr>
              <a:buNone/>
            </a:pPr>
            <a:r>
              <a:rPr lang="en-US" b="1" u="sng" dirty="0" smtClean="0"/>
              <a:t>Repeat Callers: </a:t>
            </a:r>
          </a:p>
          <a:p>
            <a:r>
              <a:rPr lang="en-US" dirty="0" smtClean="0"/>
              <a:t>We observe repeat calls from some addresses that are listed below.</a:t>
            </a:r>
          </a:p>
          <a:p>
            <a:pPr>
              <a:buNone/>
            </a:pPr>
            <a:endParaRPr lang="en-US" dirty="0" smtClean="0"/>
          </a:p>
          <a:p>
            <a:r>
              <a:rPr lang="en-US" dirty="0" smtClean="0"/>
              <a:t>684, 644 riverside drive, 41 </a:t>
            </a:r>
            <a:r>
              <a:rPr lang="en-US" dirty="0" err="1" smtClean="0"/>
              <a:t>Tiennman</a:t>
            </a:r>
            <a:r>
              <a:rPr lang="en-US" dirty="0" smtClean="0"/>
              <a:t> place, 180 Edgecombe avenue are addresses that have the most repeat calls.</a:t>
            </a:r>
          </a:p>
          <a:p>
            <a:pPr>
              <a:buNone/>
            </a:pPr>
            <a:endParaRPr lang="en-US" b="1" u="sng"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Heat/Hot Water Service Requests</a:t>
            </a:r>
            <a:endParaRPr lang="en-US" b="1" dirty="0"/>
          </a:p>
        </p:txBody>
      </p:sp>
      <p:sp>
        <p:nvSpPr>
          <p:cNvPr id="3" name="Content Placeholder 2"/>
          <p:cNvSpPr>
            <a:spLocks noGrp="1"/>
          </p:cNvSpPr>
          <p:nvPr>
            <p:ph idx="1"/>
          </p:nvPr>
        </p:nvSpPr>
        <p:spPr/>
        <p:txBody>
          <a:bodyPr/>
          <a:lstStyle/>
          <a:p>
            <a:r>
              <a:rPr lang="en-US" dirty="0" smtClean="0"/>
              <a:t>684 Riverside Drive, 539 Calls.</a:t>
            </a:r>
          </a:p>
          <a:p>
            <a:pPr>
              <a:buNone/>
            </a:pPr>
            <a:r>
              <a:rPr lang="en-US" b="1" u="sng" dirty="0" smtClean="0"/>
              <a:t>Picture:</a:t>
            </a:r>
          </a:p>
          <a:p>
            <a:pPr>
              <a:buNone/>
            </a:pPr>
            <a:endParaRPr lang="en-US" dirty="0" smtClean="0"/>
          </a:p>
          <a:p>
            <a:pPr>
              <a:buNone/>
            </a:pP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990600" y="3048000"/>
            <a:ext cx="6705600" cy="3581400"/>
          </a:xfrm>
          <a:prstGeom prst="rect">
            <a:avLst/>
          </a:prstGeom>
          <a:noFill/>
          <a:ln w="1">
            <a:noFill/>
            <a:miter lim="800000"/>
            <a:headEnd/>
            <a:tailEnd type="none" w="med" len="me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Heat/Hot Water Service Requests</a:t>
            </a:r>
            <a:endParaRPr lang="en-US" b="1" dirty="0"/>
          </a:p>
        </p:txBody>
      </p:sp>
      <p:sp>
        <p:nvSpPr>
          <p:cNvPr id="3" name="Content Placeholder 2"/>
          <p:cNvSpPr>
            <a:spLocks noGrp="1"/>
          </p:cNvSpPr>
          <p:nvPr>
            <p:ph idx="1"/>
          </p:nvPr>
        </p:nvSpPr>
        <p:spPr>
          <a:xfrm>
            <a:off x="457200" y="1935480"/>
            <a:ext cx="8229600" cy="4389120"/>
          </a:xfrm>
        </p:spPr>
        <p:txBody>
          <a:bodyPr/>
          <a:lstStyle/>
          <a:p>
            <a:r>
              <a:rPr lang="en-US" dirty="0" smtClean="0"/>
              <a:t>41 </a:t>
            </a:r>
            <a:r>
              <a:rPr lang="en-US" dirty="0" err="1" smtClean="0"/>
              <a:t>Tiemann</a:t>
            </a:r>
            <a:r>
              <a:rPr lang="en-US" dirty="0" smtClean="0"/>
              <a:t> Avenue, 497 calls.</a:t>
            </a:r>
          </a:p>
          <a:p>
            <a:pPr>
              <a:buNone/>
            </a:pPr>
            <a:r>
              <a:rPr lang="en-US" b="1" u="sng" dirty="0" smtClean="0"/>
              <a:t>Picture:</a:t>
            </a:r>
          </a:p>
          <a:p>
            <a:pPr>
              <a:buNone/>
            </a:pPr>
            <a:endParaRPr lang="en-US" dirty="0" smtClean="0"/>
          </a:p>
          <a:p>
            <a:pPr>
              <a:buNone/>
            </a:pPr>
            <a:endParaRPr lang="en-US" dirty="0" smtClean="0"/>
          </a:p>
          <a:p>
            <a:pPr>
              <a:buNone/>
            </a:pP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156190" y="2971800"/>
            <a:ext cx="7768610" cy="3581400"/>
          </a:xfrm>
          <a:prstGeom prst="rect">
            <a:avLst/>
          </a:prstGeom>
          <a:noFill/>
          <a:ln w="1">
            <a:noFill/>
            <a:miter lim="800000"/>
            <a:headEnd/>
            <a:tailEnd type="none" w="med" len="med"/>
          </a:ln>
          <a:effectLst/>
        </p:spPr>
      </p:pic>
      <p:sp>
        <p:nvSpPr>
          <p:cNvPr id="5" name="Rectangle 4"/>
          <p:cNvSpPr/>
          <p:nvPr/>
        </p:nvSpPr>
        <p:spPr>
          <a:xfrm>
            <a:off x="4050991" y="3244334"/>
            <a:ext cx="1042017" cy="369332"/>
          </a:xfrm>
          <a:prstGeom prst="rect">
            <a:avLst/>
          </a:prstGeom>
        </p:spPr>
        <p:txBody>
          <a:bodyPr wrap="none">
            <a:spAutoFit/>
          </a:bodyPr>
          <a:lstStyle/>
          <a:p>
            <a:pPr>
              <a:buNone/>
            </a:pPr>
            <a:r>
              <a:rPr lang="en-US" b="1" u="sng" dirty="0" smtClean="0"/>
              <a:t>Picture: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Heat/Hot Water Service Requests</a:t>
            </a:r>
            <a:endParaRPr lang="en-US" b="1" dirty="0"/>
          </a:p>
        </p:txBody>
      </p:sp>
      <p:sp>
        <p:nvSpPr>
          <p:cNvPr id="3" name="Content Placeholder 2"/>
          <p:cNvSpPr>
            <a:spLocks noGrp="1"/>
          </p:cNvSpPr>
          <p:nvPr>
            <p:ph idx="1"/>
          </p:nvPr>
        </p:nvSpPr>
        <p:spPr/>
        <p:txBody>
          <a:bodyPr/>
          <a:lstStyle/>
          <a:p>
            <a:r>
              <a:rPr lang="en-US" dirty="0" smtClean="0"/>
              <a:t>180 Edgecombe Avenue, 445 calls.</a:t>
            </a:r>
          </a:p>
          <a:p>
            <a:pPr>
              <a:buNone/>
            </a:pPr>
            <a:r>
              <a:rPr lang="en-US" b="1" u="sng" dirty="0" smtClean="0"/>
              <a:t>Picture:</a:t>
            </a:r>
          </a:p>
          <a:p>
            <a:pPr>
              <a:buNone/>
            </a:pPr>
            <a:endParaRPr lang="en-US" dirty="0" smtClean="0"/>
          </a:p>
          <a:p>
            <a:pPr>
              <a:buNone/>
            </a:pP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1035357" y="2895600"/>
            <a:ext cx="6813243" cy="3657600"/>
          </a:xfrm>
          <a:prstGeom prst="rect">
            <a:avLst/>
          </a:prstGeom>
          <a:noFill/>
          <a:ln w="1">
            <a:noFill/>
            <a:miter lim="800000"/>
            <a:headEnd/>
            <a:tailEnd type="none" w="med" len="me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Heat/Hot Water Service Requests</a:t>
            </a:r>
            <a:endParaRPr lang="en-US" b="1" dirty="0"/>
          </a:p>
        </p:txBody>
      </p:sp>
      <p:sp>
        <p:nvSpPr>
          <p:cNvPr id="3" name="Content Placeholder 2"/>
          <p:cNvSpPr>
            <a:spLocks noGrp="1"/>
          </p:cNvSpPr>
          <p:nvPr>
            <p:ph idx="1"/>
          </p:nvPr>
        </p:nvSpPr>
        <p:spPr/>
        <p:txBody>
          <a:bodyPr/>
          <a:lstStyle/>
          <a:p>
            <a:r>
              <a:rPr lang="en-US" dirty="0" smtClean="0"/>
              <a:t>644 Riverside Drive, 437 calls,</a:t>
            </a:r>
          </a:p>
          <a:p>
            <a:pPr>
              <a:buNone/>
            </a:pPr>
            <a:r>
              <a:rPr lang="en-US" b="1" u="sng" dirty="0" smtClean="0"/>
              <a:t>Picture:</a:t>
            </a:r>
          </a:p>
          <a:p>
            <a:pPr>
              <a:buNone/>
            </a:pPr>
            <a:endParaRPr lang="en-US" dirty="0" smtClean="0"/>
          </a:p>
          <a:p>
            <a:pPr>
              <a:buNone/>
            </a:pP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1143000" y="2895600"/>
            <a:ext cx="6477000" cy="3657600"/>
          </a:xfrm>
          <a:prstGeom prst="rect">
            <a:avLst/>
          </a:prstGeom>
          <a:noFill/>
          <a:ln w="1">
            <a:noFill/>
            <a:miter lim="800000"/>
            <a:headEnd/>
            <a:tailEnd type="none" w="med" len="me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Heat/Hot Water Service Requests</a:t>
            </a:r>
            <a:endParaRPr lang="en-US" dirty="0"/>
          </a:p>
        </p:txBody>
      </p:sp>
      <p:pic>
        <p:nvPicPr>
          <p:cNvPr id="51203" name="Picture 3"/>
          <p:cNvPicPr>
            <a:picLocks noGrp="1" noChangeAspect="1" noChangeArrowheads="1"/>
          </p:cNvPicPr>
          <p:nvPr>
            <p:ph idx="1"/>
          </p:nvPr>
        </p:nvPicPr>
        <p:blipFill>
          <a:blip r:embed="rId2" cstate="print"/>
          <a:srcRect/>
          <a:stretch>
            <a:fillRect/>
          </a:stretch>
        </p:blipFill>
        <p:spPr bwMode="auto">
          <a:xfrm>
            <a:off x="378893" y="2133600"/>
            <a:ext cx="8384107" cy="4190999"/>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dirty="0" smtClean="0"/>
              <a:t>Rodent Service Request</a:t>
            </a:r>
            <a:endParaRPr lang="en-US" b="1" dirty="0"/>
          </a:p>
        </p:txBody>
      </p:sp>
      <p:sp>
        <p:nvSpPr>
          <p:cNvPr id="3" name="Content Placeholder 2"/>
          <p:cNvSpPr>
            <a:spLocks noGrp="1"/>
          </p:cNvSpPr>
          <p:nvPr>
            <p:ph idx="1"/>
          </p:nvPr>
        </p:nvSpPr>
        <p:spPr/>
        <p:txBody>
          <a:bodyPr/>
          <a:lstStyle/>
          <a:p>
            <a:r>
              <a:rPr lang="en-US" dirty="0" smtClean="0"/>
              <a:t>The intersection of Amsterdam Ave./Broadway and Broadway/ Riverside drive are the locations that have the most rodent complaints.</a:t>
            </a:r>
          </a:p>
          <a:p>
            <a:r>
              <a:rPr lang="en-US" dirty="0" smtClean="0"/>
              <a:t>When we look at the pictures above, we see that both areas have subway stations and fast food restaurants around them. This might some of the reasons of the recurrence of complaints.</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Rodent Complaints Hotspots</a:t>
            </a:r>
            <a:endParaRPr lang="en-US" dirty="0"/>
          </a:p>
        </p:txBody>
      </p:sp>
      <p:sp>
        <p:nvSpPr>
          <p:cNvPr id="3" name="Content Placeholder 2"/>
          <p:cNvSpPr>
            <a:spLocks noGrp="1"/>
          </p:cNvSpPr>
          <p:nvPr>
            <p:ph idx="1"/>
          </p:nvPr>
        </p:nvSpPr>
        <p:spPr/>
        <p:txBody>
          <a:bodyPr/>
          <a:lstStyle/>
          <a:p>
            <a:r>
              <a:rPr lang="en-US" dirty="0" smtClean="0"/>
              <a:t>Amsterdam Ave./Broadway, 377 complaints.</a:t>
            </a:r>
          </a:p>
          <a:p>
            <a:pPr>
              <a:buNone/>
            </a:pPr>
            <a:r>
              <a:rPr lang="en-US" b="1" u="sng" dirty="0" smtClean="0"/>
              <a:t>Picture:</a:t>
            </a:r>
          </a:p>
          <a:p>
            <a:pPr>
              <a:buNone/>
            </a:pPr>
            <a:endParaRPr lang="en-US" dirty="0" smtClean="0"/>
          </a:p>
          <a:p>
            <a:pPr>
              <a:buNone/>
            </a:pP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990600" y="2895600"/>
            <a:ext cx="6477000" cy="3581400"/>
          </a:xfrm>
          <a:prstGeom prst="rect">
            <a:avLst/>
          </a:prstGeom>
          <a:noFill/>
          <a:ln w="1">
            <a:noFill/>
            <a:miter lim="800000"/>
            <a:headEnd/>
            <a:tailEnd type="none" w="med" len="me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dirty="0" smtClean="0"/>
              <a:t>Rodent Complaints Hotspots</a:t>
            </a:r>
            <a:endParaRPr lang="en-US" b="1" dirty="0"/>
          </a:p>
        </p:txBody>
      </p:sp>
      <p:sp>
        <p:nvSpPr>
          <p:cNvPr id="3" name="Content Placeholder 2"/>
          <p:cNvSpPr>
            <a:spLocks noGrp="1"/>
          </p:cNvSpPr>
          <p:nvPr>
            <p:ph idx="1"/>
          </p:nvPr>
        </p:nvSpPr>
        <p:spPr/>
        <p:txBody>
          <a:bodyPr/>
          <a:lstStyle/>
          <a:p>
            <a:r>
              <a:rPr lang="en-US" dirty="0" smtClean="0"/>
              <a:t>Broadway/Riverside Drive, 194complaints.</a:t>
            </a:r>
          </a:p>
          <a:p>
            <a:pPr>
              <a:buNone/>
            </a:pPr>
            <a:r>
              <a:rPr lang="en-US" b="1" u="sng" dirty="0" smtClean="0"/>
              <a:t>Picture:</a:t>
            </a:r>
          </a:p>
          <a:p>
            <a:pPr>
              <a:buNone/>
            </a:pPr>
            <a:endParaRPr lang="en-US" b="1" u="sng" dirty="0"/>
          </a:p>
        </p:txBody>
      </p:sp>
      <p:pic>
        <p:nvPicPr>
          <p:cNvPr id="4" name="Picture 3"/>
          <p:cNvPicPr>
            <a:picLocks noChangeAspect="1" noChangeArrowheads="1"/>
          </p:cNvPicPr>
          <p:nvPr/>
        </p:nvPicPr>
        <p:blipFill>
          <a:blip r:embed="rId2" cstate="print"/>
          <a:srcRect/>
          <a:stretch>
            <a:fillRect/>
          </a:stretch>
        </p:blipFill>
        <p:spPr bwMode="auto">
          <a:xfrm>
            <a:off x="1066800" y="2971800"/>
            <a:ext cx="6324600" cy="3429000"/>
          </a:xfrm>
          <a:prstGeom prst="rect">
            <a:avLst/>
          </a:prstGeom>
          <a:noFill/>
          <a:ln w="1">
            <a:noFill/>
            <a:miter lim="800000"/>
            <a:headEnd/>
            <a:tailEnd type="none" w="med" len="me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        </a:t>
            </a:r>
            <a:r>
              <a:rPr lang="en-US" sz="3600" b="1" dirty="0" smtClean="0"/>
              <a:t>Intro to Community board 9</a:t>
            </a:r>
            <a:endParaRPr lang="en-US" sz="3600" b="1" dirty="0"/>
          </a:p>
        </p:txBody>
      </p:sp>
      <p:sp>
        <p:nvSpPr>
          <p:cNvPr id="3" name="Content Placeholder 2"/>
          <p:cNvSpPr>
            <a:spLocks noGrp="1"/>
          </p:cNvSpPr>
          <p:nvPr>
            <p:ph idx="1"/>
          </p:nvPr>
        </p:nvSpPr>
        <p:spPr/>
        <p:txBody>
          <a:bodyPr/>
          <a:lstStyle/>
          <a:p>
            <a:r>
              <a:rPr lang="en-US" dirty="0" smtClean="0"/>
              <a:t>Manhattan Community District 9 encompasses the West Harlem neighborhoods of </a:t>
            </a:r>
            <a:r>
              <a:rPr lang="en-US" dirty="0" smtClean="0">
                <a:hlinkClick r:id="rId2"/>
              </a:rPr>
              <a:t>Morningside Heights</a:t>
            </a:r>
            <a:r>
              <a:rPr lang="en-US" dirty="0" smtClean="0"/>
              <a:t>, </a:t>
            </a:r>
            <a:r>
              <a:rPr lang="en-US" dirty="0" err="1" smtClean="0">
                <a:hlinkClick r:id="rId3"/>
              </a:rPr>
              <a:t>Manhattanville</a:t>
            </a:r>
            <a:r>
              <a:rPr lang="en-US" dirty="0" smtClean="0"/>
              <a:t>, and </a:t>
            </a:r>
            <a:r>
              <a:rPr lang="en-US" dirty="0" smtClean="0">
                <a:hlinkClick r:id="rId4"/>
              </a:rPr>
              <a:t>Hamilton Heights</a:t>
            </a:r>
            <a:r>
              <a:rPr lang="en-US" dirty="0" smtClean="0"/>
              <a:t>.</a:t>
            </a:r>
          </a:p>
          <a:p>
            <a:pPr>
              <a:buNone/>
            </a:pPr>
            <a:endParaRPr lang="en-US" dirty="0" smtClean="0"/>
          </a:p>
          <a:p>
            <a:r>
              <a:rPr lang="en-US" b="1" u="sng" dirty="0" smtClean="0"/>
              <a:t>District Manager: </a:t>
            </a:r>
            <a:r>
              <a:rPr lang="en-US" dirty="0" err="1" smtClean="0"/>
              <a:t>Eutha</a:t>
            </a:r>
            <a:r>
              <a:rPr lang="en-US" dirty="0" smtClean="0"/>
              <a:t> </a:t>
            </a:r>
            <a:r>
              <a:rPr lang="en-US" dirty="0" smtClean="0"/>
              <a:t>Prince</a:t>
            </a:r>
            <a:endParaRPr lang="en-US" dirty="0" smtClean="0"/>
          </a:p>
          <a:p>
            <a:pPr>
              <a:buNone/>
            </a:pPr>
            <a:endParaRPr lang="en-US" dirty="0" smtClean="0"/>
          </a:p>
          <a:p>
            <a:r>
              <a:rPr lang="en-US" b="1" u="sng" dirty="0" smtClean="0"/>
              <a:t>Chair: </a:t>
            </a:r>
            <a:r>
              <a:rPr lang="en-US" dirty="0" smtClean="0"/>
              <a:t>Hon. </a:t>
            </a:r>
            <a:r>
              <a:rPr lang="en-US" dirty="0" err="1" smtClean="0"/>
              <a:t>Padmore</a:t>
            </a:r>
            <a:r>
              <a:rPr lang="en-US" dirty="0" smtClean="0"/>
              <a:t> </a:t>
            </a:r>
            <a:r>
              <a:rPr lang="en-US" dirty="0" smtClean="0"/>
              <a:t>John.</a:t>
            </a:r>
            <a:endParaRPr lang="en-US" b="1" u="sng"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Rodent Service Request</a:t>
            </a:r>
            <a:endParaRPr lang="en-US" dirty="0"/>
          </a:p>
        </p:txBody>
      </p:sp>
      <p:sp>
        <p:nvSpPr>
          <p:cNvPr id="3" name="Content Placeholder 2"/>
          <p:cNvSpPr>
            <a:spLocks noGrp="1"/>
          </p:cNvSpPr>
          <p:nvPr>
            <p:ph idx="1"/>
          </p:nvPr>
        </p:nvSpPr>
        <p:spPr/>
        <p:txBody>
          <a:bodyPr/>
          <a:lstStyle/>
          <a:p>
            <a:pPr>
              <a:buNone/>
            </a:pPr>
            <a:r>
              <a:rPr lang="en-US" b="1" u="sng" dirty="0" smtClean="0"/>
              <a:t>Months with highest Rodent Service Requests:</a:t>
            </a:r>
          </a:p>
          <a:p>
            <a:r>
              <a:rPr lang="en-US" dirty="0" smtClean="0"/>
              <a:t>The data shows that the months between May and October witness an increase in the  number of complaints regarding rodents</a:t>
            </a:r>
            <a:r>
              <a:rPr lang="en-US" b="1" u="sng" dirty="0" smtClean="0"/>
              <a:t>.</a:t>
            </a:r>
          </a:p>
          <a:p>
            <a:r>
              <a:rPr lang="en-US" dirty="0" smtClean="0"/>
              <a:t>This increase may have been caused by the warm weather and abundance of garbage during these months.</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Street condition / pothole</a:t>
            </a:r>
            <a:endParaRPr lang="en-US" dirty="0"/>
          </a:p>
        </p:txBody>
      </p:sp>
      <p:sp>
        <p:nvSpPr>
          <p:cNvPr id="3" name="Content Placeholder 2"/>
          <p:cNvSpPr>
            <a:spLocks noGrp="1"/>
          </p:cNvSpPr>
          <p:nvPr>
            <p:ph idx="1"/>
          </p:nvPr>
        </p:nvSpPr>
        <p:spPr/>
        <p:txBody>
          <a:bodyPr/>
          <a:lstStyle/>
          <a:p>
            <a:pPr>
              <a:buNone/>
            </a:pPr>
            <a:r>
              <a:rPr lang="en-US" b="1" u="sng" dirty="0" smtClean="0"/>
              <a:t>Street Condition Descriptors:</a:t>
            </a:r>
          </a:p>
          <a:p>
            <a:pPr>
              <a:buNone/>
            </a:pPr>
            <a:endParaRPr lang="en-US" b="1" u="sng" dirty="0"/>
          </a:p>
        </p:txBody>
      </p:sp>
      <p:graphicFrame>
        <p:nvGraphicFramePr>
          <p:cNvPr id="8194" name="Object 2"/>
          <p:cNvGraphicFramePr>
            <a:graphicFrameLocks noChangeAspect="1"/>
          </p:cNvGraphicFramePr>
          <p:nvPr/>
        </p:nvGraphicFramePr>
        <p:xfrm>
          <a:off x="5334000" y="2133600"/>
          <a:ext cx="2438400" cy="4724400"/>
        </p:xfrm>
        <a:graphic>
          <a:graphicData uri="http://schemas.openxmlformats.org/presentationml/2006/ole">
            <p:oleObj spid="_x0000_s8194" name="Worksheet" r:id="rId3" imgW="2209626" imgH="4962586" progId="Excel.Sheet.12">
              <p:embed/>
            </p:oleObj>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Street condition / pothole</a:t>
            </a:r>
            <a:endParaRPr lang="en-US" dirty="0"/>
          </a:p>
        </p:txBody>
      </p:sp>
      <p:sp>
        <p:nvSpPr>
          <p:cNvPr id="3" name="Content Placeholder 2"/>
          <p:cNvSpPr>
            <a:spLocks noGrp="1"/>
          </p:cNvSpPr>
          <p:nvPr>
            <p:ph idx="1"/>
          </p:nvPr>
        </p:nvSpPr>
        <p:spPr/>
        <p:txBody>
          <a:bodyPr/>
          <a:lstStyle/>
          <a:p>
            <a:pPr>
              <a:buNone/>
            </a:pPr>
            <a:r>
              <a:rPr lang="en-US" b="1" u="sng" dirty="0" smtClean="0"/>
              <a:t>top five street condition issues per year:</a:t>
            </a:r>
          </a:p>
          <a:p>
            <a:r>
              <a:rPr lang="en-US" dirty="0" smtClean="0"/>
              <a:t>Cave-In;</a:t>
            </a:r>
          </a:p>
          <a:p>
            <a:r>
              <a:rPr lang="en-US" dirty="0" smtClean="0"/>
              <a:t>Defective Hardware;</a:t>
            </a:r>
          </a:p>
          <a:p>
            <a:r>
              <a:rPr lang="en-US" dirty="0" smtClean="0"/>
              <a:t>Failed Street Repair;</a:t>
            </a:r>
          </a:p>
          <a:p>
            <a:r>
              <a:rPr lang="en-US" dirty="0" smtClean="0"/>
              <a:t>Pothole;</a:t>
            </a:r>
          </a:p>
          <a:p>
            <a:r>
              <a:rPr lang="en-US" dirty="0" smtClean="0"/>
              <a:t>Rough, pitted, or cracked Roads;</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Street condition / pothole</a:t>
            </a:r>
            <a:endParaRPr lang="en-US" dirty="0"/>
          </a:p>
        </p:txBody>
      </p:sp>
      <p:sp>
        <p:nvSpPr>
          <p:cNvPr id="3" name="Content Placeholder 2"/>
          <p:cNvSpPr>
            <a:spLocks noGrp="1"/>
          </p:cNvSpPr>
          <p:nvPr>
            <p:ph idx="1"/>
          </p:nvPr>
        </p:nvSpPr>
        <p:spPr/>
        <p:txBody>
          <a:bodyPr/>
          <a:lstStyle/>
          <a:p>
            <a:pPr>
              <a:buNone/>
            </a:pPr>
            <a:r>
              <a:rPr lang="en-US" b="1" u="sng" dirty="0" smtClean="0"/>
              <a:t>Remarks: </a:t>
            </a:r>
          </a:p>
          <a:p>
            <a:r>
              <a:rPr lang="en-US" b="1" u="sng" dirty="0" smtClean="0"/>
              <a:t> </a:t>
            </a:r>
            <a:r>
              <a:rPr lang="en-US" dirty="0" smtClean="0"/>
              <a:t>When we analyze the table, we observe that the complaints regarding the cave-in condition go dramatically up during the summer season. </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Noise Complaints</a:t>
            </a:r>
            <a:endParaRPr lang="en-US" b="1" dirty="0"/>
          </a:p>
        </p:txBody>
      </p:sp>
      <p:sp>
        <p:nvSpPr>
          <p:cNvPr id="3" name="Content Placeholder 2"/>
          <p:cNvSpPr>
            <a:spLocks noGrp="1"/>
          </p:cNvSpPr>
          <p:nvPr>
            <p:ph idx="1"/>
          </p:nvPr>
        </p:nvSpPr>
        <p:spPr/>
        <p:txBody>
          <a:bodyPr>
            <a:normAutofit fontScale="92500" lnSpcReduction="20000"/>
          </a:bodyPr>
          <a:lstStyle/>
          <a:p>
            <a:pPr>
              <a:buNone/>
            </a:pPr>
            <a:r>
              <a:rPr lang="en-US" b="1" u="sng" dirty="0" smtClean="0"/>
              <a:t>Top 10 Noise Complaint Types:</a:t>
            </a:r>
          </a:p>
          <a:p>
            <a:r>
              <a:rPr lang="en-US" dirty="0" smtClean="0"/>
              <a:t>Noise: Construction Before/After Hours (NM1)</a:t>
            </a:r>
          </a:p>
          <a:p>
            <a:r>
              <a:rPr lang="en-US" dirty="0" smtClean="0"/>
              <a:t> Noise, Barking Dog (NR5)</a:t>
            </a:r>
          </a:p>
          <a:p>
            <a:r>
              <a:rPr lang="en-US" dirty="0" smtClean="0"/>
              <a:t> Noise: Construction Equipment (NC1)</a:t>
            </a:r>
          </a:p>
          <a:p>
            <a:r>
              <a:rPr lang="en-US" dirty="0" smtClean="0"/>
              <a:t> Noise: air condition/ventilation equipment (NV1)</a:t>
            </a:r>
          </a:p>
          <a:p>
            <a:r>
              <a:rPr lang="en-US" dirty="0" smtClean="0"/>
              <a:t> Noise: Jack Hammering (NC2)</a:t>
            </a:r>
          </a:p>
          <a:p>
            <a:r>
              <a:rPr lang="en-US" dirty="0" smtClean="0"/>
              <a:t> Noise: Alarms (NR3)</a:t>
            </a:r>
          </a:p>
          <a:p>
            <a:r>
              <a:rPr lang="en-US" dirty="0" smtClean="0"/>
              <a:t> Noise, Ice Cream Truck (NR4) </a:t>
            </a:r>
          </a:p>
          <a:p>
            <a:r>
              <a:rPr lang="en-US" dirty="0" smtClean="0"/>
              <a:t>Noise: Private Carting </a:t>
            </a:r>
          </a:p>
          <a:p>
            <a:r>
              <a:rPr lang="en-US" dirty="0" smtClean="0"/>
              <a:t>Noise (NQ1) Noise:  lawn care equipment (NCL)</a:t>
            </a:r>
          </a:p>
          <a:p>
            <a:r>
              <a:rPr lang="en-US" dirty="0" smtClean="0"/>
              <a:t> Noise: Manufacturing Noise (NK1) </a:t>
            </a:r>
            <a:endParaRPr lang="en-US" b="1" u="sng" dirty="0" smtClean="0"/>
          </a:p>
          <a:p>
            <a:pPr>
              <a:buNone/>
            </a:pPr>
            <a:endParaRPr lang="en-US" b="1" u="sng"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Noise Complaints</a:t>
            </a:r>
            <a:endParaRPr lang="en-US" b="1" dirty="0"/>
          </a:p>
        </p:txBody>
      </p:sp>
      <p:sp>
        <p:nvSpPr>
          <p:cNvPr id="3" name="Content Placeholder 2"/>
          <p:cNvSpPr>
            <a:spLocks noGrp="1"/>
          </p:cNvSpPr>
          <p:nvPr>
            <p:ph idx="1"/>
          </p:nvPr>
        </p:nvSpPr>
        <p:spPr/>
        <p:txBody>
          <a:bodyPr/>
          <a:lstStyle/>
          <a:p>
            <a:pPr>
              <a:buNone/>
            </a:pPr>
            <a:r>
              <a:rPr lang="en-US" b="1" u="sng" dirty="0" smtClean="0"/>
              <a:t>Remarks:</a:t>
            </a:r>
          </a:p>
          <a:p>
            <a:r>
              <a:rPr lang="en-US" b="1" u="sng" dirty="0" smtClean="0"/>
              <a:t> </a:t>
            </a:r>
            <a:r>
              <a:rPr lang="en-US" dirty="0" smtClean="0"/>
              <a:t>In analyzing the data, we don't observe any seasonal pattern throughout the years in relation to noise service requests.</a:t>
            </a:r>
          </a:p>
          <a:p>
            <a:r>
              <a:rPr lang="en-US" dirty="0" smtClean="0"/>
              <a:t>The only change we can perceive is an overall increase in the number complaints from 2014 upward in comparison to the previous years. </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Noise Complaints</a:t>
            </a:r>
            <a:endParaRPr lang="en-US" b="1" dirty="0"/>
          </a:p>
        </p:txBody>
      </p:sp>
      <p:sp>
        <p:nvSpPr>
          <p:cNvPr id="3" name="Content Placeholder 2"/>
          <p:cNvSpPr>
            <a:spLocks noGrp="1"/>
          </p:cNvSpPr>
          <p:nvPr>
            <p:ph idx="1"/>
          </p:nvPr>
        </p:nvSpPr>
        <p:spPr/>
        <p:txBody>
          <a:bodyPr/>
          <a:lstStyle/>
          <a:p>
            <a:pPr>
              <a:buNone/>
            </a:pPr>
            <a:r>
              <a:rPr lang="en-US" b="1" u="sng" dirty="0" smtClean="0"/>
              <a:t>Noise Complaints Hotspots</a:t>
            </a:r>
            <a:r>
              <a:rPr lang="en-US" dirty="0" smtClean="0"/>
              <a:t>:</a:t>
            </a:r>
          </a:p>
          <a:p>
            <a:pPr>
              <a:buNone/>
            </a:pPr>
            <a:endParaRPr lang="en-US" dirty="0" smtClean="0"/>
          </a:p>
        </p:txBody>
      </p:sp>
      <p:graphicFrame>
        <p:nvGraphicFramePr>
          <p:cNvPr id="9218" name="Object 2"/>
          <p:cNvGraphicFramePr>
            <a:graphicFrameLocks noChangeAspect="1"/>
          </p:cNvGraphicFramePr>
          <p:nvPr/>
        </p:nvGraphicFramePr>
        <p:xfrm>
          <a:off x="609600" y="3138488"/>
          <a:ext cx="7772399" cy="1662112"/>
        </p:xfrm>
        <a:graphic>
          <a:graphicData uri="http://schemas.openxmlformats.org/presentationml/2006/ole">
            <p:oleObj spid="_x0000_s9218" name="Worksheet" r:id="rId3" imgW="6019926" imgH="581047" progId="Excel.Sheet.12">
              <p:embed/>
            </p:oleObj>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Illegal parking / blocked driveway 			Complaints </a:t>
            </a:r>
            <a:endParaRPr lang="en-US" b="1" dirty="0"/>
          </a:p>
        </p:txBody>
      </p:sp>
      <p:sp>
        <p:nvSpPr>
          <p:cNvPr id="3" name="Content Placeholder 2"/>
          <p:cNvSpPr>
            <a:spLocks noGrp="1"/>
          </p:cNvSpPr>
          <p:nvPr>
            <p:ph idx="1"/>
          </p:nvPr>
        </p:nvSpPr>
        <p:spPr/>
        <p:txBody>
          <a:bodyPr/>
          <a:lstStyle/>
          <a:p>
            <a:pPr>
              <a:buNone/>
            </a:pPr>
            <a:r>
              <a:rPr lang="en-US" b="1" u="sng" dirty="0" smtClean="0"/>
              <a:t>Remarks:</a:t>
            </a:r>
          </a:p>
          <a:p>
            <a:r>
              <a:rPr lang="en-US" dirty="0" smtClean="0"/>
              <a:t> In observing the data in this table, we don't see complaints pattern by the months as there is no regularity across the years.</a:t>
            </a:r>
          </a:p>
          <a:p>
            <a:r>
              <a:rPr lang="en-US" dirty="0" smtClean="0"/>
              <a:t> The only thing we can notice is that from 2014 upward there is a sharp increase in the number of complaints compared to the previous years.</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Illegal parking / blocked driveway 			Complaints </a:t>
            </a:r>
            <a:endParaRPr lang="en-US" b="1" dirty="0"/>
          </a:p>
        </p:txBody>
      </p:sp>
      <p:sp>
        <p:nvSpPr>
          <p:cNvPr id="3" name="Content Placeholder 2"/>
          <p:cNvSpPr>
            <a:spLocks noGrp="1"/>
          </p:cNvSpPr>
          <p:nvPr>
            <p:ph idx="1"/>
          </p:nvPr>
        </p:nvSpPr>
        <p:spPr/>
        <p:txBody>
          <a:bodyPr/>
          <a:lstStyle/>
          <a:p>
            <a:pPr>
              <a:buNone/>
            </a:pPr>
            <a:r>
              <a:rPr lang="en-US" b="1" u="sng" dirty="0" smtClean="0"/>
              <a:t>illegal parking &amp; blocked driveway hot spots:</a:t>
            </a:r>
          </a:p>
          <a:p>
            <a:pPr>
              <a:buNone/>
            </a:pPr>
            <a:endParaRPr lang="en-US" b="1" u="sng" dirty="0" smtClean="0"/>
          </a:p>
          <a:p>
            <a:pPr>
              <a:buNone/>
            </a:pPr>
            <a:endParaRPr lang="en-US" b="1" u="sng" dirty="0"/>
          </a:p>
        </p:txBody>
      </p:sp>
      <p:graphicFrame>
        <p:nvGraphicFramePr>
          <p:cNvPr id="10242" name="Object 2"/>
          <p:cNvGraphicFramePr>
            <a:graphicFrameLocks noChangeAspect="1"/>
          </p:cNvGraphicFramePr>
          <p:nvPr/>
        </p:nvGraphicFramePr>
        <p:xfrm>
          <a:off x="685800" y="2947988"/>
          <a:ext cx="7162800" cy="2614612"/>
        </p:xfrm>
        <a:graphic>
          <a:graphicData uri="http://schemas.openxmlformats.org/presentationml/2006/ole">
            <p:oleObj spid="_x0000_s10242" name="Worksheet" r:id="rId3" imgW="4353062" imgH="961968" progId="Excel.Sheet.12">
              <p:embed/>
            </p:oleObj>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Community District Digital Footprint</a:t>
            </a:r>
            <a:endParaRPr lang="en-US" sz="3600" b="1" dirty="0"/>
          </a:p>
        </p:txBody>
      </p:sp>
      <p:sp>
        <p:nvSpPr>
          <p:cNvPr id="3" name="Content Placeholder 2"/>
          <p:cNvSpPr>
            <a:spLocks noGrp="1"/>
          </p:cNvSpPr>
          <p:nvPr>
            <p:ph idx="1"/>
          </p:nvPr>
        </p:nvSpPr>
        <p:spPr>
          <a:xfrm>
            <a:off x="304800" y="1981200"/>
            <a:ext cx="8610600" cy="4389120"/>
          </a:xfrm>
        </p:spPr>
        <p:txBody>
          <a:bodyPr>
            <a:normAutofit fontScale="92500" lnSpcReduction="10000"/>
          </a:bodyPr>
          <a:lstStyle/>
          <a:p>
            <a:pPr>
              <a:buNone/>
            </a:pPr>
            <a:r>
              <a:rPr lang="en-US" sz="2800" b="1" u="sng" dirty="0" smtClean="0"/>
              <a:t>Website:</a:t>
            </a:r>
          </a:p>
          <a:p>
            <a:r>
              <a:rPr lang="en-US" sz="2800" dirty="0" smtClean="0"/>
              <a:t>The link of community board 9 website is:</a:t>
            </a:r>
          </a:p>
          <a:p>
            <a:pPr>
              <a:buNone/>
            </a:pPr>
            <a:r>
              <a:rPr lang="en-US" sz="2800" dirty="0" smtClean="0">
                <a:hlinkClick r:id="rId2"/>
              </a:rPr>
              <a:t>http://www.nyc.gov/html/mancb9/html/home/home.shtml</a:t>
            </a:r>
            <a:r>
              <a:rPr lang="en-US" sz="2800" dirty="0" smtClean="0"/>
              <a:t>.</a:t>
            </a:r>
          </a:p>
          <a:p>
            <a:r>
              <a:rPr lang="en-US" sz="2800" dirty="0" smtClean="0"/>
              <a:t>The address, contact, and office hours of  community board 9 is found in the main page of the website.</a:t>
            </a:r>
          </a:p>
          <a:p>
            <a:r>
              <a:rPr lang="en-US" sz="2800" dirty="0" smtClean="0"/>
              <a:t>Community members, staffs, and committees are all</a:t>
            </a:r>
          </a:p>
          <a:p>
            <a:pPr>
              <a:buNone/>
            </a:pPr>
            <a:r>
              <a:rPr lang="en-US" sz="2800" dirty="0" smtClean="0"/>
              <a:t>    listed in the website.</a:t>
            </a:r>
          </a:p>
          <a:p>
            <a:r>
              <a:rPr lang="en-US" sz="2800" dirty="0" smtClean="0"/>
              <a:t> The website also displays the news and calendar events</a:t>
            </a:r>
          </a:p>
          <a:p>
            <a:pPr>
              <a:buNone/>
            </a:pPr>
            <a:r>
              <a:rPr lang="en-US" sz="2800" dirty="0" smtClean="0"/>
              <a:t>Of the community board.</a:t>
            </a:r>
          </a:p>
          <a:p>
            <a:pPr>
              <a:buNone/>
            </a:pPr>
            <a:endParaRPr lang="en-US" sz="2800" dirty="0"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dirty="0" smtClean="0"/>
              <a:t>Social Media</a:t>
            </a:r>
            <a:endParaRPr lang="en-US" b="1" dirty="0"/>
          </a:p>
        </p:txBody>
      </p:sp>
      <p:sp>
        <p:nvSpPr>
          <p:cNvPr id="3" name="Content Placeholder 2"/>
          <p:cNvSpPr>
            <a:spLocks noGrp="1"/>
          </p:cNvSpPr>
          <p:nvPr>
            <p:ph idx="1"/>
          </p:nvPr>
        </p:nvSpPr>
        <p:spPr/>
        <p:txBody>
          <a:bodyPr/>
          <a:lstStyle/>
          <a:p>
            <a:pPr>
              <a:buNone/>
            </a:pPr>
            <a:r>
              <a:rPr lang="en-US" dirty="0" smtClean="0"/>
              <a:t> </a:t>
            </a:r>
            <a:r>
              <a:rPr lang="en-US" b="1" u="sng" dirty="0" err="1" smtClean="0"/>
              <a:t>Facebook</a:t>
            </a:r>
            <a:r>
              <a:rPr lang="en-US" b="1" u="sng" dirty="0" smtClean="0"/>
              <a:t>:</a:t>
            </a:r>
          </a:p>
          <a:p>
            <a:r>
              <a:rPr lang="en-US" dirty="0" smtClean="0"/>
              <a:t>The community board 9 is active on </a:t>
            </a:r>
            <a:r>
              <a:rPr lang="en-US" dirty="0" err="1" smtClean="0"/>
              <a:t>facebook</a:t>
            </a:r>
            <a:r>
              <a:rPr lang="en-US" dirty="0" smtClean="0"/>
              <a:t> .</a:t>
            </a:r>
          </a:p>
          <a:p>
            <a:r>
              <a:rPr lang="en-US" dirty="0" smtClean="0"/>
              <a:t>It posts about educational and employment opportunities.</a:t>
            </a:r>
          </a:p>
          <a:p>
            <a:r>
              <a:rPr lang="en-US" dirty="0" smtClean="0"/>
              <a:t>It also share sport and artistic  events taking place in the community board.</a:t>
            </a:r>
          </a:p>
          <a:p>
            <a:pPr>
              <a:buNone/>
            </a:pPr>
            <a:r>
              <a:rPr lang="en-US" b="1" u="sng" dirty="0" smtClean="0"/>
              <a:t>Twitter:</a:t>
            </a:r>
          </a:p>
          <a:p>
            <a:r>
              <a:rPr lang="en-US" dirty="0" smtClean="0"/>
              <a:t>The account is inactive since 2012.</a:t>
            </a:r>
          </a:p>
          <a:p>
            <a:pPr>
              <a:buNone/>
            </a:pPr>
            <a:endParaRPr lang="en-US" b="1" u="sng" dirty="0" smtClean="0"/>
          </a:p>
          <a:p>
            <a:endParaRPr lang="en-US" dirty="0" smtClean="0"/>
          </a:p>
          <a:p>
            <a:pPr>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dirty="0" smtClean="0"/>
              <a:t>Assumptions</a:t>
            </a:r>
            <a:endParaRPr lang="en-US" b="1" dirty="0"/>
          </a:p>
        </p:txBody>
      </p:sp>
      <p:sp>
        <p:nvSpPr>
          <p:cNvPr id="3" name="Content Placeholder 2"/>
          <p:cNvSpPr>
            <a:spLocks noGrp="1"/>
          </p:cNvSpPr>
          <p:nvPr>
            <p:ph idx="1"/>
          </p:nvPr>
        </p:nvSpPr>
        <p:spPr/>
        <p:txBody>
          <a:bodyPr/>
          <a:lstStyle/>
          <a:p>
            <a:r>
              <a:rPr lang="en-US" b="1" u="sng" dirty="0" smtClean="0"/>
              <a:t>Winter:  </a:t>
            </a:r>
            <a:r>
              <a:rPr lang="en-US" dirty="0" smtClean="0"/>
              <a:t>Heat complaints.</a:t>
            </a:r>
          </a:p>
          <a:p>
            <a:pPr>
              <a:buNone/>
            </a:pPr>
            <a:endParaRPr lang="en-US" dirty="0" smtClean="0"/>
          </a:p>
          <a:p>
            <a:r>
              <a:rPr lang="en-US" b="1" u="sng" dirty="0" smtClean="0"/>
              <a:t>Spring: </a:t>
            </a:r>
            <a:r>
              <a:rPr lang="en-US" dirty="0" smtClean="0"/>
              <a:t>Flood complaints.</a:t>
            </a:r>
          </a:p>
          <a:p>
            <a:pPr>
              <a:buNone/>
            </a:pPr>
            <a:endParaRPr lang="en-US" dirty="0" smtClean="0"/>
          </a:p>
          <a:p>
            <a:r>
              <a:rPr lang="en-US" b="1" u="sng" dirty="0" smtClean="0"/>
              <a:t>Summer: </a:t>
            </a:r>
            <a:r>
              <a:rPr lang="en-US" dirty="0" smtClean="0"/>
              <a:t>Noise complaints.</a:t>
            </a:r>
          </a:p>
          <a:p>
            <a:pPr>
              <a:buNone/>
            </a:pPr>
            <a:endParaRPr lang="en-US" dirty="0" smtClean="0"/>
          </a:p>
          <a:p>
            <a:r>
              <a:rPr lang="en-US" b="1" u="sng" dirty="0" smtClean="0"/>
              <a:t>Fall:</a:t>
            </a:r>
            <a:r>
              <a:rPr lang="en-US" dirty="0" smtClean="0"/>
              <a:t> Trash complaints.</a:t>
            </a:r>
            <a:endParaRPr lang="en-US" b="1" u="sng"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dirty="0" smtClean="0"/>
              <a:t>Complaints per Season</a:t>
            </a:r>
            <a:endParaRPr lang="en-US" b="1" dirty="0"/>
          </a:p>
        </p:txBody>
      </p:sp>
      <p:sp>
        <p:nvSpPr>
          <p:cNvPr id="3" name="Content Placeholder 2"/>
          <p:cNvSpPr>
            <a:spLocks noGrp="1"/>
          </p:cNvSpPr>
          <p:nvPr>
            <p:ph idx="1"/>
          </p:nvPr>
        </p:nvSpPr>
        <p:spPr/>
        <p:txBody>
          <a:bodyPr/>
          <a:lstStyle/>
          <a:p>
            <a:pPr>
              <a:buNone/>
            </a:pPr>
            <a:r>
              <a:rPr lang="en-US" dirty="0" smtClean="0"/>
              <a:t> </a:t>
            </a:r>
            <a:r>
              <a:rPr lang="en-US" b="1" u="sng" dirty="0" smtClean="0"/>
              <a:t>Winter:</a:t>
            </a:r>
          </a:p>
          <a:p>
            <a:pPr>
              <a:buNone/>
            </a:pPr>
            <a:endParaRPr lang="en-US" b="1" u="sng" dirty="0"/>
          </a:p>
        </p:txBody>
      </p:sp>
      <p:graphicFrame>
        <p:nvGraphicFramePr>
          <p:cNvPr id="1026" name="Object 2"/>
          <p:cNvGraphicFramePr>
            <a:graphicFrameLocks noChangeAspect="1"/>
          </p:cNvGraphicFramePr>
          <p:nvPr/>
        </p:nvGraphicFramePr>
        <p:xfrm>
          <a:off x="533400" y="2743200"/>
          <a:ext cx="4724400" cy="3657600"/>
        </p:xfrm>
        <a:graphic>
          <a:graphicData uri="http://schemas.openxmlformats.org/presentationml/2006/ole">
            <p:oleObj spid="_x0000_s1026" name="Worksheet" r:id="rId3" imgW="2933560" imgH="2152488" progId="Excel.Sheet.12">
              <p:embed/>
            </p:oleObj>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Complaints per Season</a:t>
            </a:r>
            <a:endParaRPr lang="en-US" dirty="0"/>
          </a:p>
        </p:txBody>
      </p:sp>
      <p:graphicFrame>
        <p:nvGraphicFramePr>
          <p:cNvPr id="4" name="Content Placeholder 3"/>
          <p:cNvGraphicFramePr>
            <a:graphicFrameLocks noGrp="1"/>
          </p:cNvGraphicFramePr>
          <p:nvPr>
            <p:ph idx="1"/>
          </p:nvPr>
        </p:nvGraphicFramePr>
        <p:xfrm>
          <a:off x="609600" y="2057400"/>
          <a:ext cx="8001000" cy="42672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Complaints per Season</a:t>
            </a:r>
            <a:endParaRPr lang="en-US" b="1" dirty="0"/>
          </a:p>
        </p:txBody>
      </p:sp>
      <p:sp>
        <p:nvSpPr>
          <p:cNvPr id="3" name="Content Placeholder 2"/>
          <p:cNvSpPr>
            <a:spLocks noGrp="1"/>
          </p:cNvSpPr>
          <p:nvPr>
            <p:ph idx="1"/>
          </p:nvPr>
        </p:nvSpPr>
        <p:spPr/>
        <p:txBody>
          <a:bodyPr/>
          <a:lstStyle/>
          <a:p>
            <a:pPr>
              <a:buNone/>
            </a:pPr>
            <a:r>
              <a:rPr lang="en-US" b="1" u="sng" dirty="0" smtClean="0"/>
              <a:t>Spring: </a:t>
            </a:r>
          </a:p>
          <a:p>
            <a:pPr>
              <a:buNone/>
            </a:pPr>
            <a:endParaRPr lang="en-US" b="1" u="sng" dirty="0"/>
          </a:p>
        </p:txBody>
      </p:sp>
      <p:graphicFrame>
        <p:nvGraphicFramePr>
          <p:cNvPr id="2050" name="Object 2"/>
          <p:cNvGraphicFramePr>
            <a:graphicFrameLocks noChangeAspect="1"/>
          </p:cNvGraphicFramePr>
          <p:nvPr/>
        </p:nvGraphicFramePr>
        <p:xfrm>
          <a:off x="762000" y="2590800"/>
          <a:ext cx="4572000" cy="3581400"/>
        </p:xfrm>
        <a:graphic>
          <a:graphicData uri="http://schemas.openxmlformats.org/presentationml/2006/ole">
            <p:oleObj spid="_x0000_s2050" name="Worksheet" r:id="rId3" imgW="2933560" imgH="2152488" progId="Excel.Sheet.12">
              <p:embed/>
            </p:oleObj>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505</TotalTime>
  <Words>927</Words>
  <Application>Microsoft Office PowerPoint</Application>
  <PresentationFormat>On-screen Show (4:3)</PresentationFormat>
  <Paragraphs>153</Paragraphs>
  <Slides>38</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0" baseType="lpstr">
      <vt:lpstr>Flow</vt:lpstr>
      <vt:lpstr>Worksheet</vt:lpstr>
      <vt:lpstr>Community Board 9    </vt:lpstr>
      <vt:lpstr>              Map of community Board 9</vt:lpstr>
      <vt:lpstr>        Intro to Community board 9</vt:lpstr>
      <vt:lpstr>Community District Digital Footprint</vt:lpstr>
      <vt:lpstr>               Social Media</vt:lpstr>
      <vt:lpstr>          Assumptions</vt:lpstr>
      <vt:lpstr>      Complaints per Season</vt:lpstr>
      <vt:lpstr>   Complaints per Season</vt:lpstr>
      <vt:lpstr>Complaints per Season</vt:lpstr>
      <vt:lpstr>    Complaints per Season</vt:lpstr>
      <vt:lpstr> Complaints per Season</vt:lpstr>
      <vt:lpstr>      Complaints per Season</vt:lpstr>
      <vt:lpstr>     Complaints per Season</vt:lpstr>
      <vt:lpstr> Complaints per Season</vt:lpstr>
      <vt:lpstr>    Comparison Between winter        2014 vs. winter 2015</vt:lpstr>
      <vt:lpstr>Comparison Between winter        2014 vs. winter 2015</vt:lpstr>
      <vt:lpstr>  Comparison Between winter        2014 vs. winter 2015</vt:lpstr>
      <vt:lpstr>Comparison Between winter        2014 vs. winter 2015</vt:lpstr>
      <vt:lpstr>Comparison Between winter        2014 vs. winter 2015</vt:lpstr>
      <vt:lpstr>  Heat/Hot Water Service Requests</vt:lpstr>
      <vt:lpstr>Heat/Hot Water Service Requests</vt:lpstr>
      <vt:lpstr>Heat/Hot Water Service Requests</vt:lpstr>
      <vt:lpstr>Heat/Hot Water Service Requests</vt:lpstr>
      <vt:lpstr>Heat/Hot Water Service Requests</vt:lpstr>
      <vt:lpstr>Heat/Hot Water Service Requests</vt:lpstr>
      <vt:lpstr>Heat/Hot Water Service Requests</vt:lpstr>
      <vt:lpstr>   Rodent Service Request</vt:lpstr>
      <vt:lpstr> Rodent Complaints Hotspots</vt:lpstr>
      <vt:lpstr>  Rodent Complaints Hotspots</vt:lpstr>
      <vt:lpstr>Rodent Service Request</vt:lpstr>
      <vt:lpstr>Street condition / pothole</vt:lpstr>
      <vt:lpstr>Street condition / pothole</vt:lpstr>
      <vt:lpstr>  Street condition / pothole</vt:lpstr>
      <vt:lpstr>Noise Complaints</vt:lpstr>
      <vt:lpstr>Noise Complaints</vt:lpstr>
      <vt:lpstr>Noise Complaints</vt:lpstr>
      <vt:lpstr>Illegal parking / blocked driveway    Complaints </vt:lpstr>
      <vt:lpstr>Illegal parking / blocked driveway    Complaints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Board 9    </dc:title>
  <dc:creator>thierno</dc:creator>
  <cp:lastModifiedBy>thierno</cp:lastModifiedBy>
  <cp:revision>5</cp:revision>
  <dcterms:created xsi:type="dcterms:W3CDTF">2015-11-27T20:47:09Z</dcterms:created>
  <dcterms:modified xsi:type="dcterms:W3CDTF">2015-12-04T19:51:19Z</dcterms:modified>
</cp:coreProperties>
</file>